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79" r:id="rId4"/>
    <p:sldId id="280" r:id="rId5"/>
    <p:sldId id="283" r:id="rId6"/>
    <p:sldId id="281" r:id="rId7"/>
    <p:sldId id="272" r:id="rId8"/>
    <p:sldId id="282" r:id="rId9"/>
    <p:sldId id="257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602"/>
    <a:srgbClr val="E9E0DA"/>
    <a:srgbClr val="E9E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5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3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2EB99-3AC5-4438-8F3D-073B982A3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43A0EA-7ABF-4D74-B281-22F3F69A51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E255A-9B24-4EAF-8FCE-0CFB75499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216A7-BD1A-4086-AB11-1ED8F47BB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AF984-1722-4B58-98AF-AA875653C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597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EA1B-2BB1-4064-9D15-D1918FD2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6B6F36-5DB6-49F2-8F1F-15A038AA56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50543-64C4-432C-BDF1-E4936BE29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77C-0042-43E5-9A28-FE62FA9F4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30F75-063F-45E4-BD42-C3D7E85BB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94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221EDA-5DE6-4E8F-9075-7EBC451D4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13E3C9-31E4-4A75-A56F-0E5E2E41D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9E408-11C9-4942-B315-927A6E313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B08F6-8EAC-4907-A143-0ABF5D11E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9FDA7-00F1-4928-92F1-3AB9751E1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3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92CDE-B096-42E2-A8DD-00EA343B8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93C36-2D27-43A2-8C15-2ECFBC460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92003-A04E-4D84-A081-45051F2F0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7624F-8778-4B30-87A3-F7CB3051B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EE9C2-F4BA-488E-A5E6-B732011F9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69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B78A-9731-45FD-80B4-6CBDA5B3A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10F31-4135-453C-B8C0-DD4DF7059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7A418-697A-473C-BFE1-AD76029EB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ECC22-2EB9-482B-962E-6782BE80D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C682-E64E-44B8-B59C-7094D265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83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CB985-91A3-494A-BE59-7D943EF8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5AA-C28A-4E44-BDBA-CC8CEE48E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D5B2F0-B664-448F-BFBA-C93F3471C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EB488D-7E35-4A9B-8880-7B7C370A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289D5-AB06-4529-86B8-AD0C94D7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6575F-D7C9-481A-9262-DDFFFDCA0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6BA34-D6AC-4D67-AAD3-FFA69472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E78C00-B9F8-4C9F-84F9-B7629CCB1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07AB3-4832-486A-BF06-33FC52AF8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449F86-EE27-4BE8-A47C-D82E3C02B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A9F046-9E96-4F94-A735-8C249E2413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09319E-3E97-44E5-825C-5685D7169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BB846A-814F-4536-A722-22C740767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84627-F839-4030-82E7-907CCCBB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98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53A12-6AAD-4270-9C01-A14A03192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8A4021-D0C4-4CAD-934F-A38DAEE0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7FA89-1845-4A26-B866-FFF5CEEDF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FB6896-B766-447B-ADE1-6301BEE29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77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EBB39E-4D18-46A5-BD56-AA1D26E94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E1FB72-77C3-4CBA-A1D8-A31F4909B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8D9B0-D355-4E05-9815-B3D5ED4D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27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C0F14-BC5E-4A88-8A30-4269B7CD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F3B14-D77F-41D3-A601-1DB30721D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BA096-7ACB-43F0-8960-F203B39C7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49B58-BF25-491F-85E1-8D1879252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E69F9A-84FB-45AC-A4E3-639F4E8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49BA9-D1E8-4A4F-8E2C-9CE478DA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20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21A78-63FC-4EC8-8589-D77F14ABC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D0C95A-FEDD-4EF8-AA10-AD7A61BA9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7A8919-AD63-4BDC-A900-C8D2F9763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EAC21-30A8-4DF2-B8C5-7B6D0BCE4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F6042-C08B-4C93-B92A-E977E581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3D939-B767-4F75-9791-75DF2B07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85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2E9394-5767-482E-BD7A-54A4081A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91B81-8E67-401C-B3B6-190E25A8A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C4858-8C54-4C9C-8E0F-4C46D57EF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13AD-529B-4830-8C31-A5B121995B89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999B2-8E09-4A21-817C-303775A970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8A949-3B4F-4577-AB6C-D1467CCF0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79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LO: To understand inequality</a:t>
            </a:r>
            <a:b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and how to challenge it.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1C86FF-9DFE-024D-A5BB-974676E7FF5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8E0DA"/>
              </a:clrFrom>
              <a:clrTo>
                <a:srgbClr val="E8E0D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3306762"/>
            <a:ext cx="2914670" cy="3190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DF4724-725D-4741-8DC6-D8E3E06CF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30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A7D9305-FE9B-8546-BB9F-762848F07B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t="17206" r="15662" b="17460"/>
          <a:stretch/>
        </p:blipFill>
        <p:spPr>
          <a:xfrm>
            <a:off x="10241866" y="5919729"/>
            <a:ext cx="1813656" cy="821814"/>
          </a:xfrm>
          <a:prstGeom prst="rect">
            <a:avLst/>
          </a:prstGeom>
        </p:spPr>
      </p:pic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A8F2F998-CC34-764A-8574-3A6DBBD5CD9D}"/>
              </a:ext>
            </a:extLst>
          </p:cNvPr>
          <p:cNvSpPr/>
          <p:nvPr/>
        </p:nvSpPr>
        <p:spPr>
          <a:xfrm rot="5400000">
            <a:off x="1209215" y="-1209215"/>
            <a:ext cx="2166270" cy="4584700"/>
          </a:xfrm>
          <a:prstGeom prst="rtTriangle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" y="88236"/>
            <a:ext cx="229048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0949AE-91AC-6A4F-BE3C-F3AABD32143E}"/>
              </a:ext>
            </a:extLst>
          </p:cNvPr>
          <p:cNvSpPr/>
          <p:nvPr/>
        </p:nvSpPr>
        <p:spPr>
          <a:xfrm>
            <a:off x="2168867" y="1582936"/>
            <a:ext cx="7854266" cy="1846064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Summarise what you have learnt today in five sentences, then five words, then one word.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2A8D3D-1F48-8749-8DC2-AB7C9A3EB4B1}"/>
              </a:ext>
            </a:extLst>
          </p:cNvPr>
          <p:cNvSpPr/>
          <p:nvPr/>
        </p:nvSpPr>
        <p:spPr>
          <a:xfrm>
            <a:off x="2168867" y="3749206"/>
            <a:ext cx="7854266" cy="1846064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</a:pPr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Identify three actions you are going to take as a result of the activities you have just  completed.</a:t>
            </a:r>
          </a:p>
        </p:txBody>
      </p:sp>
    </p:spTree>
    <p:extLst>
      <p:ext uri="{BB962C8B-B14F-4D97-AF65-F5344CB8AC3E}">
        <p14:creationId xmlns:p14="http://schemas.microsoft.com/office/powerpoint/2010/main" val="417659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A7D9305-FE9B-8546-BB9F-762848F07B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t="17206" r="15662" b="17460"/>
          <a:stretch/>
        </p:blipFill>
        <p:spPr>
          <a:xfrm>
            <a:off x="10241866" y="5919729"/>
            <a:ext cx="1813656" cy="821814"/>
          </a:xfrm>
          <a:prstGeom prst="rect">
            <a:avLst/>
          </a:prstGeom>
        </p:spPr>
      </p:pic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A8F2F998-CC34-764A-8574-3A6DBBD5CD9D}"/>
              </a:ext>
            </a:extLst>
          </p:cNvPr>
          <p:cNvSpPr/>
          <p:nvPr/>
        </p:nvSpPr>
        <p:spPr>
          <a:xfrm rot="5400000">
            <a:off x="1209215" y="-1209215"/>
            <a:ext cx="2166270" cy="4584700"/>
          </a:xfrm>
          <a:prstGeom prst="rtTriangle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" y="88236"/>
            <a:ext cx="229048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0949AE-91AC-6A4F-BE3C-F3AABD32143E}"/>
              </a:ext>
            </a:extLst>
          </p:cNvPr>
          <p:cNvSpPr/>
          <p:nvPr/>
        </p:nvSpPr>
        <p:spPr>
          <a:xfrm>
            <a:off x="2168867" y="1582936"/>
            <a:ext cx="7854266" cy="154132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“inequality”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2A8D3D-1F48-8749-8DC2-AB7C9A3EB4B1}"/>
              </a:ext>
            </a:extLst>
          </p:cNvPr>
          <p:cNvSpPr/>
          <p:nvPr/>
        </p:nvSpPr>
        <p:spPr>
          <a:xfrm>
            <a:off x="2168867" y="3429000"/>
            <a:ext cx="7854266" cy="1960418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has power in society and who does not? Why do some have power when others do not?</a:t>
            </a:r>
          </a:p>
          <a:p>
            <a:pPr algn="ctr"/>
            <a:endParaRPr lang="en-GB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LO: To understand inequality and how to challenge it.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1C86FF-9DFE-024D-A5BB-974676E7FF5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8E0DA"/>
              </a:clrFrom>
              <a:clrTo>
                <a:srgbClr val="E8E0D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9318" y="911991"/>
            <a:ext cx="3084694" cy="337628"/>
          </a:xfrm>
          <a:prstGeom prst="rect">
            <a:avLst/>
          </a:prstGeom>
        </p:spPr>
      </p:pic>
      <p:sp>
        <p:nvSpPr>
          <p:cNvPr id="5" name="Snip Same-side Corner of Rectangle 4">
            <a:extLst>
              <a:ext uri="{FF2B5EF4-FFF2-40B4-BE49-F238E27FC236}">
                <a16:creationId xmlns:a16="http://schemas.microsoft.com/office/drawing/2014/main" id="{C23CBCAD-F8E4-A449-85A4-7C096E92F07D}"/>
              </a:ext>
            </a:extLst>
          </p:cNvPr>
          <p:cNvSpPr/>
          <p:nvPr/>
        </p:nvSpPr>
        <p:spPr>
          <a:xfrm rot="5400000">
            <a:off x="143761" y="1546928"/>
            <a:ext cx="4140098" cy="4427622"/>
          </a:xfrm>
          <a:prstGeom prst="snip2Same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DF65BE-9DBB-904F-997F-FD4EA0F4A44F}"/>
              </a:ext>
            </a:extLst>
          </p:cNvPr>
          <p:cNvSpPr/>
          <p:nvPr/>
        </p:nvSpPr>
        <p:spPr>
          <a:xfrm>
            <a:off x="133904" y="1864556"/>
            <a:ext cx="42164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In June 2020, award-winning British-Turkish novelist, </a:t>
            </a:r>
            <a:r>
              <a:rPr lang="en-GB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Elif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Shafak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, joined writer, journalist and broadcaster,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Afua Hirsch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, to discuss the impact of the coronavirus pandemic on worldwide inequalities, the #BlackLivesMatter movement and how we can challenge inequality.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E0947A-49AD-B247-8F23-B2EC623228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20F0CA-BE52-F54E-B445-8488BC914E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849" y="2134802"/>
            <a:ext cx="5847165" cy="32759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F67830-903A-2C4D-83A5-3D917C4D0B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405" y="3250113"/>
            <a:ext cx="1662163" cy="25461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B736D7-988D-E44C-A022-22D714BB85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664" y="3250112"/>
            <a:ext cx="1662164" cy="254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19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2053432"/>
          </a:xfrm>
        </p:spPr>
        <p:txBody>
          <a:bodyPr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Why has the pandemic had a bigger impact on certain groups of people?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82C62B-AFB6-8F4C-A556-88034FE8108A}"/>
              </a:ext>
            </a:extLst>
          </p:cNvPr>
          <p:cNvSpPr txBox="1"/>
          <p:nvPr/>
        </p:nvSpPr>
        <p:spPr>
          <a:xfrm>
            <a:off x="1031461" y="2619604"/>
            <a:ext cx="30920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One:</a:t>
            </a:r>
            <a:endParaRPr lang="en-US" sz="3200" b="1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786A0D-BD0A-5648-B367-34DAC2B44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1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2D9825B-3AF2-BA43-A24A-73AA25038E40}"/>
              </a:ext>
            </a:extLst>
          </p:cNvPr>
          <p:cNvSpPr/>
          <p:nvPr/>
        </p:nvSpPr>
        <p:spPr>
          <a:xfrm>
            <a:off x="-1" y="6022063"/>
            <a:ext cx="12192000" cy="876068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F10E5-5A45-452F-A1BA-A0089B074B1E}"/>
              </a:ext>
            </a:extLst>
          </p:cNvPr>
          <p:cNvSpPr/>
          <p:nvPr/>
        </p:nvSpPr>
        <p:spPr>
          <a:xfrm>
            <a:off x="0" y="0"/>
            <a:ext cx="12192000" cy="1912526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has the coronavirus pandemic had a more detrimental effect on women, people from an ethnic minority, and poorer communities?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a partner read the possible reasons why and discuss how they increase inequalities during a pandemic. Then, organise the statements into a diamond so that reasons that increase inequality the most during the pandemic are at the top.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4110EF-3D05-4C40-8D73-4635B245E5C4}"/>
              </a:ext>
            </a:extLst>
          </p:cNvPr>
          <p:cNvSpPr/>
          <p:nvPr/>
        </p:nvSpPr>
        <p:spPr>
          <a:xfrm>
            <a:off x="0" y="6010507"/>
            <a:ext cx="12192000" cy="876068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reasons are missing from the diamond?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in your own reasons and be prepared to explain your answers.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8FB2B9-F68C-D441-90D6-FD497937C413}"/>
              </a:ext>
            </a:extLst>
          </p:cNvPr>
          <p:cNvSpPr/>
          <p:nvPr/>
        </p:nvSpPr>
        <p:spPr>
          <a:xfrm>
            <a:off x="3019425" y="2088738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E1F7A3-A6FB-A94B-81AB-1F75D9744678}"/>
              </a:ext>
            </a:extLst>
          </p:cNvPr>
          <p:cNvSpPr/>
          <p:nvPr/>
        </p:nvSpPr>
        <p:spPr>
          <a:xfrm>
            <a:off x="1943100" y="2893600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0EC61C-51C7-6542-9B46-F268AEC4159E}"/>
              </a:ext>
            </a:extLst>
          </p:cNvPr>
          <p:cNvSpPr/>
          <p:nvPr/>
        </p:nvSpPr>
        <p:spPr>
          <a:xfrm>
            <a:off x="4181475" y="2893600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C0ABF7-135A-F445-9E5B-59EE01416681}"/>
              </a:ext>
            </a:extLst>
          </p:cNvPr>
          <p:cNvSpPr/>
          <p:nvPr/>
        </p:nvSpPr>
        <p:spPr>
          <a:xfrm>
            <a:off x="771525" y="3729419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36FDC3-25E7-5242-9504-8BEFE993BA23}"/>
              </a:ext>
            </a:extLst>
          </p:cNvPr>
          <p:cNvSpPr/>
          <p:nvPr/>
        </p:nvSpPr>
        <p:spPr>
          <a:xfrm>
            <a:off x="3019425" y="3692509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8CA530-B085-0542-9A4E-792F9157D3B3}"/>
              </a:ext>
            </a:extLst>
          </p:cNvPr>
          <p:cNvSpPr/>
          <p:nvPr/>
        </p:nvSpPr>
        <p:spPr>
          <a:xfrm>
            <a:off x="5267325" y="3692509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AF1F01-7D07-FD4E-8445-4A6D98082B62}"/>
              </a:ext>
            </a:extLst>
          </p:cNvPr>
          <p:cNvSpPr/>
          <p:nvPr/>
        </p:nvSpPr>
        <p:spPr>
          <a:xfrm>
            <a:off x="1943099" y="4491418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CC0006-6ABD-B448-B6BA-684573B1116E}"/>
              </a:ext>
            </a:extLst>
          </p:cNvPr>
          <p:cNvSpPr/>
          <p:nvPr/>
        </p:nvSpPr>
        <p:spPr>
          <a:xfrm>
            <a:off x="4181474" y="4485464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58ADB9-26E6-514C-9C31-B432F4F8D3C2}"/>
              </a:ext>
            </a:extLst>
          </p:cNvPr>
          <p:cNvSpPr/>
          <p:nvPr/>
        </p:nvSpPr>
        <p:spPr>
          <a:xfrm>
            <a:off x="3019425" y="5278419"/>
            <a:ext cx="1914525" cy="628650"/>
          </a:xfrm>
          <a:prstGeom prst="rect">
            <a:avLst/>
          </a:prstGeom>
          <a:solidFill>
            <a:schemeClr val="bg1"/>
          </a:solidFill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C4D6FA-C30B-5E46-86D6-7FFB4F34A515}"/>
              </a:ext>
            </a:extLst>
          </p:cNvPr>
          <p:cNvSpPr txBox="1"/>
          <p:nvPr/>
        </p:nvSpPr>
        <p:spPr>
          <a:xfrm flipH="1">
            <a:off x="7818119" y="2163557"/>
            <a:ext cx="2935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Reasons that increase inequalities the most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DE4774-6400-6849-BCBB-749C834FD33C}"/>
              </a:ext>
            </a:extLst>
          </p:cNvPr>
          <p:cNvSpPr txBox="1"/>
          <p:nvPr/>
        </p:nvSpPr>
        <p:spPr>
          <a:xfrm flipH="1">
            <a:off x="7818119" y="5169883"/>
            <a:ext cx="2935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Reasons that have the least effect on inequalities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6B39B7E-BC2B-6042-BA59-D7539CFA23AF}"/>
              </a:ext>
            </a:extLst>
          </p:cNvPr>
          <p:cNvCxnSpPr>
            <a:cxnSpLocks/>
          </p:cNvCxnSpPr>
          <p:nvPr/>
        </p:nvCxnSpPr>
        <p:spPr>
          <a:xfrm>
            <a:off x="9272587" y="2893700"/>
            <a:ext cx="0" cy="2194352"/>
          </a:xfrm>
          <a:prstGeom prst="straightConnector1">
            <a:avLst/>
          </a:prstGeom>
          <a:ln w="50800">
            <a:solidFill>
              <a:srgbClr val="F8660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478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How can I challenge inequality?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82C62B-AFB6-8F4C-A556-88034FE8108A}"/>
              </a:ext>
            </a:extLst>
          </p:cNvPr>
          <p:cNvSpPr txBox="1"/>
          <p:nvPr/>
        </p:nvSpPr>
        <p:spPr>
          <a:xfrm>
            <a:off x="1612900" y="2619880"/>
            <a:ext cx="30920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Two:</a:t>
            </a:r>
            <a:endParaRPr lang="en-US" sz="3200" b="1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3170DA-D947-7040-92DC-E9081B60D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88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B11ECE8-4B34-494E-ACEE-9D9ECFC2514B}"/>
              </a:ext>
            </a:extLst>
          </p:cNvPr>
          <p:cNvSpPr/>
          <p:nvPr/>
        </p:nvSpPr>
        <p:spPr>
          <a:xfrm>
            <a:off x="0" y="5705474"/>
            <a:ext cx="12192000" cy="115252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F10E5-5A45-452F-A1BA-A0089B074B1E}"/>
              </a:ext>
            </a:extLst>
          </p:cNvPr>
          <p:cNvSpPr/>
          <p:nvPr/>
        </p:nvSpPr>
        <p:spPr>
          <a:xfrm>
            <a:off x="0" y="1"/>
            <a:ext cx="12192000" cy="1518590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a partner, brainstorm the ways you can challenge inequality in society.  Include your own ideas as well as ideas from the video.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words around the edge to help you.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4110EF-3D05-4C40-8D73-4635B245E5C4}"/>
              </a:ext>
            </a:extLst>
          </p:cNvPr>
          <p:cNvSpPr/>
          <p:nvPr/>
        </p:nvSpPr>
        <p:spPr>
          <a:xfrm>
            <a:off x="0" y="5734050"/>
            <a:ext cx="12192000" cy="115252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some people challenge inequality and others do not?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6D068A-CD70-D94B-8A3A-992FED642020}"/>
              </a:ext>
            </a:extLst>
          </p:cNvPr>
          <p:cNvSpPr/>
          <p:nvPr/>
        </p:nvSpPr>
        <p:spPr>
          <a:xfrm>
            <a:off x="4730044" y="2167312"/>
            <a:ext cx="2731911" cy="2664178"/>
          </a:xfrm>
          <a:prstGeom prst="ellipse">
            <a:avLst/>
          </a:prstGeom>
          <a:noFill/>
          <a:ln w="3810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Ways to challenge inequality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00A4B37-734E-8444-8906-AA38886F5AB1}"/>
              </a:ext>
            </a:extLst>
          </p:cNvPr>
          <p:cNvCxnSpPr>
            <a:cxnSpLocks/>
          </p:cNvCxnSpPr>
          <p:nvPr/>
        </p:nvCxnSpPr>
        <p:spPr>
          <a:xfrm flipV="1">
            <a:off x="7319060" y="2533151"/>
            <a:ext cx="687047" cy="393390"/>
          </a:xfrm>
          <a:prstGeom prst="straightConnector1">
            <a:avLst/>
          </a:prstGeom>
          <a:ln w="3810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8EAFBA-8557-A443-B40F-C9BC05894A8D}"/>
              </a:ext>
            </a:extLst>
          </p:cNvPr>
          <p:cNvCxnSpPr>
            <a:cxnSpLocks/>
          </p:cNvCxnSpPr>
          <p:nvPr/>
        </p:nvCxnSpPr>
        <p:spPr>
          <a:xfrm>
            <a:off x="7307485" y="4104265"/>
            <a:ext cx="710197" cy="352408"/>
          </a:xfrm>
          <a:prstGeom prst="straightConnector1">
            <a:avLst/>
          </a:prstGeom>
          <a:ln w="3810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97DB3D-BFD4-2A4C-956D-3C5181CE3F75}"/>
              </a:ext>
            </a:extLst>
          </p:cNvPr>
          <p:cNvCxnSpPr>
            <a:cxnSpLocks/>
          </p:cNvCxnSpPr>
          <p:nvPr/>
        </p:nvCxnSpPr>
        <p:spPr>
          <a:xfrm flipH="1">
            <a:off x="4220617" y="4196862"/>
            <a:ext cx="687050" cy="363190"/>
          </a:xfrm>
          <a:prstGeom prst="straightConnector1">
            <a:avLst/>
          </a:prstGeom>
          <a:ln w="3810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AD5CBEB-589A-5047-BBDD-23EB69C6E807}"/>
              </a:ext>
            </a:extLst>
          </p:cNvPr>
          <p:cNvCxnSpPr>
            <a:cxnSpLocks/>
          </p:cNvCxnSpPr>
          <p:nvPr/>
        </p:nvCxnSpPr>
        <p:spPr>
          <a:xfrm flipH="1" flipV="1">
            <a:off x="4185892" y="2552201"/>
            <a:ext cx="687050" cy="374340"/>
          </a:xfrm>
          <a:prstGeom prst="straightConnector1">
            <a:avLst/>
          </a:prstGeom>
          <a:ln w="3810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76D9091-B2D5-0846-B1EE-99EF99D1868E}"/>
              </a:ext>
            </a:extLst>
          </p:cNvPr>
          <p:cNvSpPr txBox="1"/>
          <p:nvPr/>
        </p:nvSpPr>
        <p:spPr>
          <a:xfrm flipH="1">
            <a:off x="10126734" y="3101579"/>
            <a:ext cx="180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86602"/>
                </a:solidFill>
                <a:latin typeface="Bradley Hand" pitchFamily="2" charset="77"/>
              </a:rPr>
              <a:t>Humility</a:t>
            </a:r>
          </a:p>
          <a:p>
            <a:endParaRPr lang="en-GB" sz="2400" dirty="0">
              <a:solidFill>
                <a:srgbClr val="F86602"/>
              </a:solidFill>
              <a:latin typeface="Bradley Hand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078386-D26B-7D4D-AD17-E6AA1EEFD089}"/>
              </a:ext>
            </a:extLst>
          </p:cNvPr>
          <p:cNvSpPr txBox="1"/>
          <p:nvPr/>
        </p:nvSpPr>
        <p:spPr>
          <a:xfrm flipH="1">
            <a:off x="476250" y="1908374"/>
            <a:ext cx="180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86602"/>
                </a:solidFill>
                <a:latin typeface="Bradley Hand" pitchFamily="2" charset="77"/>
              </a:rPr>
              <a:t>Curiosity</a:t>
            </a:r>
          </a:p>
          <a:p>
            <a:endParaRPr lang="en-GB" sz="2400" dirty="0">
              <a:solidFill>
                <a:srgbClr val="F86602"/>
              </a:solidFill>
              <a:latin typeface="Bradley Hand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54C4A-5C5E-494E-B562-993FB5DC2F4B}"/>
              </a:ext>
            </a:extLst>
          </p:cNvPr>
          <p:cNvSpPr txBox="1"/>
          <p:nvPr/>
        </p:nvSpPr>
        <p:spPr>
          <a:xfrm flipH="1">
            <a:off x="476250" y="4665575"/>
            <a:ext cx="180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86602"/>
                </a:solidFill>
                <a:latin typeface="Bradley Hand" pitchFamily="2" charset="77"/>
              </a:rPr>
              <a:t>Anger</a:t>
            </a:r>
          </a:p>
          <a:p>
            <a:endParaRPr lang="en-GB" sz="2400" dirty="0">
              <a:solidFill>
                <a:srgbClr val="F86602"/>
              </a:solidFill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7683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Does our education system</a:t>
            </a:r>
            <a:b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address inequality?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82C62B-AFB6-8F4C-A556-88034FE8108A}"/>
              </a:ext>
            </a:extLst>
          </p:cNvPr>
          <p:cNvSpPr txBox="1"/>
          <p:nvPr/>
        </p:nvSpPr>
        <p:spPr>
          <a:xfrm>
            <a:off x="2324100" y="2267673"/>
            <a:ext cx="30920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Three:</a:t>
            </a:r>
            <a:endParaRPr lang="en-US" sz="3200" b="1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0B07AE-B2D9-AC4D-8C71-F44E37E36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11ECC4-6856-452A-A481-27E2B866EA67}"/>
              </a:ext>
            </a:extLst>
          </p:cNvPr>
          <p:cNvSpPr/>
          <p:nvPr/>
        </p:nvSpPr>
        <p:spPr>
          <a:xfrm>
            <a:off x="0" y="0"/>
            <a:ext cx="12192000" cy="1152525"/>
          </a:xfrm>
          <a:prstGeom prst="rect">
            <a:avLst/>
          </a:prstGeom>
          <a:solidFill>
            <a:srgbClr val="E9E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quote below comes from Hirsch.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your partner, </a:t>
            </a:r>
            <a:r>
              <a:rPr lang="en-GB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questions (in black) below.  Be prepared to </a:t>
            </a:r>
            <a:r>
              <a:rPr lang="en-GB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your answers.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235079-2A59-4452-B9BC-217C8289DB13}"/>
              </a:ext>
            </a:extLst>
          </p:cNvPr>
          <p:cNvSpPr/>
          <p:nvPr/>
        </p:nvSpPr>
        <p:spPr>
          <a:xfrm>
            <a:off x="0" y="5724525"/>
            <a:ext cx="12192000" cy="115252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think the purpose of education should be?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curriculum would you put in place to achieve this?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9FE29D-879B-4D3D-A49A-16A2FACE6A99}"/>
              </a:ext>
            </a:extLst>
          </p:cNvPr>
          <p:cNvSpPr txBox="1"/>
          <p:nvPr/>
        </p:nvSpPr>
        <p:spPr>
          <a:xfrm flipH="1">
            <a:off x="306529" y="1270558"/>
            <a:ext cx="11620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“Education systems… were designed to </a:t>
            </a:r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preserve power </a:t>
            </a:r>
            <a:r>
              <a:rPr lang="en-GB" sz="36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 that already existed. They were not designed to create new generations who could </a:t>
            </a:r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disrupt</a:t>
            </a:r>
            <a:r>
              <a:rPr lang="en-GB" sz="36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dismantle</a:t>
            </a:r>
            <a:r>
              <a:rPr lang="en-GB" sz="36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of </a:t>
            </a:r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unfairness</a:t>
            </a:r>
            <a:r>
              <a:rPr lang="en-GB" sz="36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algn="ctr"/>
            <a:endParaRPr lang="en-GB" sz="3600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3E3B63-D248-417B-A563-F142AF49C285}"/>
              </a:ext>
            </a:extLst>
          </p:cNvPr>
          <p:cNvSpPr txBox="1"/>
          <p:nvPr/>
        </p:nvSpPr>
        <p:spPr>
          <a:xfrm flipH="1">
            <a:off x="400049" y="5219620"/>
            <a:ext cx="11391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2. Do you agree? Why or why not?</a:t>
            </a: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198E59B8-5FBF-7546-BB9A-6012E4E0E14D}"/>
              </a:ext>
            </a:extLst>
          </p:cNvPr>
          <p:cNvSpPr/>
          <p:nvPr/>
        </p:nvSpPr>
        <p:spPr>
          <a:xfrm>
            <a:off x="5922816" y="3570919"/>
            <a:ext cx="346364" cy="612527"/>
          </a:xfrm>
          <a:prstGeom prst="downArrow">
            <a:avLst/>
          </a:prstGeom>
          <a:solidFill>
            <a:schemeClr val="accent2"/>
          </a:solidFill>
          <a:ln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ED4E9-4731-4B41-B2D8-1D7C0042F521}"/>
              </a:ext>
            </a:extLst>
          </p:cNvPr>
          <p:cNvSpPr txBox="1"/>
          <p:nvPr/>
        </p:nvSpPr>
        <p:spPr>
          <a:xfrm flipH="1">
            <a:off x="2201464" y="4158122"/>
            <a:ext cx="7789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What do you think this phrase means?</a:t>
            </a:r>
          </a:p>
          <a:p>
            <a:pPr algn="ctr"/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This might be a tough question!  If it is, focus on the parts in green and use a dictionary if you need to.</a:t>
            </a:r>
          </a:p>
        </p:txBody>
      </p:sp>
    </p:spTree>
    <p:extLst>
      <p:ext uri="{BB962C8B-B14F-4D97-AF65-F5344CB8AC3E}">
        <p14:creationId xmlns:p14="http://schemas.microsoft.com/office/powerpoint/2010/main" val="416857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3398</TotalTime>
  <Words>455</Words>
  <Application>Microsoft Macintosh PowerPoint</Application>
  <PresentationFormat>Widescreen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Bradley Hand</vt:lpstr>
      <vt:lpstr>Calibri</vt:lpstr>
      <vt:lpstr>Calibri Light</vt:lpstr>
      <vt:lpstr>Office Theme</vt:lpstr>
      <vt:lpstr>LO: To understand inequality and how to challenge it.</vt:lpstr>
      <vt:lpstr>Starter</vt:lpstr>
      <vt:lpstr>LO: To understand inequality and how to challenge it.</vt:lpstr>
      <vt:lpstr>Why has the pandemic had a bigger impact on certain groups of people?</vt:lpstr>
      <vt:lpstr>PowerPoint Presentation</vt:lpstr>
      <vt:lpstr>How can I challenge inequality?</vt:lpstr>
      <vt:lpstr>PowerPoint Presentation</vt:lpstr>
      <vt:lpstr>Does our education system address inequality? </vt:lpstr>
      <vt:lpstr>PowerPoint Presentation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Hand</dc:creator>
  <cp:lastModifiedBy>Newson, Kezia</cp:lastModifiedBy>
  <cp:revision>66</cp:revision>
  <dcterms:created xsi:type="dcterms:W3CDTF">2019-05-18T15:03:00Z</dcterms:created>
  <dcterms:modified xsi:type="dcterms:W3CDTF">2020-10-16T10:58:50Z</dcterms:modified>
</cp:coreProperties>
</file>