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3" r:id="rId2"/>
    <p:sldId id="259" r:id="rId3"/>
    <p:sldId id="278" r:id="rId4"/>
    <p:sldId id="279" r:id="rId5"/>
    <p:sldId id="258" r:id="rId6"/>
    <p:sldId id="280" r:id="rId7"/>
    <p:sldId id="275" r:id="rId8"/>
    <p:sldId id="281" r:id="rId9"/>
    <p:sldId id="276" r:id="rId10"/>
    <p:sldId id="27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602"/>
    <a:srgbClr val="E9E0DB"/>
    <a:srgbClr val="E9E0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33" autoAdjust="0"/>
    <p:restoredTop sz="94660"/>
  </p:normalViewPr>
  <p:slideViewPr>
    <p:cSldViewPr snapToGrid="0">
      <p:cViewPr varScale="1">
        <p:scale>
          <a:sx n="107" d="100"/>
          <a:sy n="107" d="100"/>
        </p:scale>
        <p:origin x="192" y="4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DC4FB2-8D4F-D24C-A3A6-097DAA87C30B}" type="datetimeFigureOut">
              <a:rPr lang="en-US" smtClean="0"/>
              <a:t>4/17/20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07BA10-1C4C-764C-A754-E2E00CDAB608}" type="slidenum">
              <a:rPr lang="en-US" smtClean="0"/>
              <a:t>‹#›</a:t>
            </a:fld>
            <a:endParaRPr lang="en-US"/>
          </a:p>
        </p:txBody>
      </p:sp>
    </p:spTree>
    <p:extLst>
      <p:ext uri="{BB962C8B-B14F-4D97-AF65-F5344CB8AC3E}">
        <p14:creationId xmlns:p14="http://schemas.microsoft.com/office/powerpoint/2010/main" val="1447298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07BA10-1C4C-764C-A754-E2E00CDAB608}" type="slidenum">
              <a:rPr lang="en-US" smtClean="0"/>
              <a:t>9</a:t>
            </a:fld>
            <a:endParaRPr lang="en-US"/>
          </a:p>
        </p:txBody>
      </p:sp>
    </p:spTree>
    <p:extLst>
      <p:ext uri="{BB962C8B-B14F-4D97-AF65-F5344CB8AC3E}">
        <p14:creationId xmlns:p14="http://schemas.microsoft.com/office/powerpoint/2010/main" val="693707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2EB99-3AC5-4438-8F3D-073B982A31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343A0EA-7ABF-4D74-B281-22F3F69A51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86E255A-9B24-4EAF-8FCE-0CFB75499C69}"/>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5" name="Footer Placeholder 4">
            <a:extLst>
              <a:ext uri="{FF2B5EF4-FFF2-40B4-BE49-F238E27FC236}">
                <a16:creationId xmlns:a16="http://schemas.microsoft.com/office/drawing/2014/main" id="{020216A7-BD1A-4086-AB11-1ED8F47BB6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FFAF984-1722-4B58-98AF-AA875653CFAF}"/>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2717597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CEA1B-2BB1-4064-9D15-D1918FD23A6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A6B6F36-5DB6-49F2-8F1F-15A038AA56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050543-64C4-432C-BDF1-E4936BE29377}"/>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5" name="Footer Placeholder 4">
            <a:extLst>
              <a:ext uri="{FF2B5EF4-FFF2-40B4-BE49-F238E27FC236}">
                <a16:creationId xmlns:a16="http://schemas.microsoft.com/office/drawing/2014/main" id="{45A5E77C-0042-43E5-9A28-FE62FA9F42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430F75-063F-45E4-BD42-C3D7E85BB080}"/>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1647946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221EDA-5DE6-4E8F-9075-7EBC451D49B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613E3C9-31E4-4A75-A56F-0E5E2E41D6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A9E408-11C9-4942-B315-927A6E313591}"/>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5" name="Footer Placeholder 4">
            <a:extLst>
              <a:ext uri="{FF2B5EF4-FFF2-40B4-BE49-F238E27FC236}">
                <a16:creationId xmlns:a16="http://schemas.microsoft.com/office/drawing/2014/main" id="{3C1B08F6-8EAC-4907-A143-0ABF5D11ED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C9FDA7-00F1-4928-92F1-3AB9751E1605}"/>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3098638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92CDE-B096-42E2-A8DD-00EA343B8F9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F293C36-2D27-43A2-8C15-2ECFBC460B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7D92003-A04E-4D84-A081-45051F2F0D24}"/>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5" name="Footer Placeholder 4">
            <a:extLst>
              <a:ext uri="{FF2B5EF4-FFF2-40B4-BE49-F238E27FC236}">
                <a16:creationId xmlns:a16="http://schemas.microsoft.com/office/drawing/2014/main" id="{B437624F-8778-4B30-87A3-F7CB3051BD8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6EE9C2-F4BA-488E-A5E6-B732011F9860}"/>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3889692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6B78A-9731-45FD-80B4-6CBDA5B3A66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2A10F31-4135-453C-B8C0-DD4DF7059D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577A418-697A-473C-BFE1-AD76029EB7A2}"/>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5" name="Footer Placeholder 4">
            <a:extLst>
              <a:ext uri="{FF2B5EF4-FFF2-40B4-BE49-F238E27FC236}">
                <a16:creationId xmlns:a16="http://schemas.microsoft.com/office/drawing/2014/main" id="{F2DECC22-2EB9-482B-962E-6782BE80D1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38C682-E64E-44B8-B59C-7094D2654E6A}"/>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3318838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B985-91A3-494A-BE59-7D943EF8D31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2ADE5AA-C28A-4E44-BDBA-CC8CEE48E87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5D5B2F0-B664-448F-BFBA-C93F3471C06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DEB488D-7E35-4A9B-8880-7B7C370A767A}"/>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6" name="Footer Placeholder 5">
            <a:extLst>
              <a:ext uri="{FF2B5EF4-FFF2-40B4-BE49-F238E27FC236}">
                <a16:creationId xmlns:a16="http://schemas.microsoft.com/office/drawing/2014/main" id="{36D289D5-AB06-4529-86B8-AD0C94D7653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ED6575F-D7C9-481A-9262-DDFFFDCA0A84}"/>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318163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6BA34-D6AC-4D67-AAD3-FFA69472415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E78C00-B9F8-4C9F-84F9-B7629CCB16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907AB3-4832-486A-BF06-33FC52AF8A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3449F86-EE27-4BE8-A47C-D82E3C02BD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A9F046-9E96-4F94-A735-8C249E2413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109319E-3E97-44E5-825C-5685D71696EC}"/>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8" name="Footer Placeholder 7">
            <a:extLst>
              <a:ext uri="{FF2B5EF4-FFF2-40B4-BE49-F238E27FC236}">
                <a16:creationId xmlns:a16="http://schemas.microsoft.com/office/drawing/2014/main" id="{0BBB846A-814F-4536-A722-22C740767CE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FE84627-F839-4030-82E7-907CCCBB61B2}"/>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1665989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53A12-6AAD-4270-9C01-A14A03192D3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F8A4021-D0C4-4CAD-934F-A38DAEE05AA8}"/>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4" name="Footer Placeholder 3">
            <a:extLst>
              <a:ext uri="{FF2B5EF4-FFF2-40B4-BE49-F238E27FC236}">
                <a16:creationId xmlns:a16="http://schemas.microsoft.com/office/drawing/2014/main" id="{1D07FA89-1845-4A26-B866-FFF5CEEDF49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5FB6896-B766-447B-ADE1-6301BEE294E9}"/>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3331774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EBB39E-4D18-46A5-BD56-AA1D26E9408F}"/>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3" name="Footer Placeholder 2">
            <a:extLst>
              <a:ext uri="{FF2B5EF4-FFF2-40B4-BE49-F238E27FC236}">
                <a16:creationId xmlns:a16="http://schemas.microsoft.com/office/drawing/2014/main" id="{14E1FB72-77C3-4CBA-A1D8-A31F4909B16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388D9B0-D355-4E05-9815-B3D5ED4D6680}"/>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2108277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C0F14-BC5E-4A88-8A30-4269B7CD49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37F3B14-D77F-41D3-A601-1DB30721D4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15BA096-7ACB-43F0-8960-F203B39C7F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149B58-BF25-491F-85E1-8D18792525B2}"/>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6" name="Footer Placeholder 5">
            <a:extLst>
              <a:ext uri="{FF2B5EF4-FFF2-40B4-BE49-F238E27FC236}">
                <a16:creationId xmlns:a16="http://schemas.microsoft.com/office/drawing/2014/main" id="{33E69F9A-84FB-45AC-A4E3-639F4E866A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949BA9-D1E8-4A4F-8E2C-9CE478DADA8B}"/>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2667202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21A78-63FC-4EC8-8589-D77F14ABC4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2D0C95A-FEDD-4EF8-AA10-AD7A61BA9C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97A8919-AD63-4BDC-A900-C8D2F9763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DEAC21-30A8-4DF2-B8C5-7B6D0BCE4784}"/>
              </a:ext>
            </a:extLst>
          </p:cNvPr>
          <p:cNvSpPr>
            <a:spLocks noGrp="1"/>
          </p:cNvSpPr>
          <p:nvPr>
            <p:ph type="dt" sz="half" idx="10"/>
          </p:nvPr>
        </p:nvSpPr>
        <p:spPr/>
        <p:txBody>
          <a:bodyPr/>
          <a:lstStyle/>
          <a:p>
            <a:fld id="{6AF713AD-529B-4830-8C31-A5B121995B89}" type="datetimeFigureOut">
              <a:rPr lang="en-GB" smtClean="0"/>
              <a:t>17/04/2020</a:t>
            </a:fld>
            <a:endParaRPr lang="en-GB"/>
          </a:p>
        </p:txBody>
      </p:sp>
      <p:sp>
        <p:nvSpPr>
          <p:cNvPr id="6" name="Footer Placeholder 5">
            <a:extLst>
              <a:ext uri="{FF2B5EF4-FFF2-40B4-BE49-F238E27FC236}">
                <a16:creationId xmlns:a16="http://schemas.microsoft.com/office/drawing/2014/main" id="{970F6042-C08B-4C93-B92A-E977E58150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993D939-B767-4F75-9791-75DF2B0795FA}"/>
              </a:ext>
            </a:extLst>
          </p:cNvPr>
          <p:cNvSpPr>
            <a:spLocks noGrp="1"/>
          </p:cNvSpPr>
          <p:nvPr>
            <p:ph type="sldNum" sz="quarter" idx="12"/>
          </p:nvPr>
        </p:nvSpPr>
        <p:spPr/>
        <p:txBody>
          <a:bodyPr/>
          <a:lstStyle/>
          <a:p>
            <a:fld id="{499C9102-53C3-4572-9EE8-F447AA88FE9B}" type="slidenum">
              <a:rPr lang="en-GB" smtClean="0"/>
              <a:t>‹#›</a:t>
            </a:fld>
            <a:endParaRPr lang="en-GB"/>
          </a:p>
        </p:txBody>
      </p:sp>
    </p:spTree>
    <p:extLst>
      <p:ext uri="{BB962C8B-B14F-4D97-AF65-F5344CB8AC3E}">
        <p14:creationId xmlns:p14="http://schemas.microsoft.com/office/powerpoint/2010/main" val="2274859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2E9394-5767-482E-BD7A-54A4081AF6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0291B81-8E67-401C-B3B6-190E25A8AE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AC4858-8C54-4C9C-8E0F-4C46D57EF8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F713AD-529B-4830-8C31-A5B121995B89}" type="datetimeFigureOut">
              <a:rPr lang="en-GB" smtClean="0"/>
              <a:t>17/04/2020</a:t>
            </a:fld>
            <a:endParaRPr lang="en-GB"/>
          </a:p>
        </p:txBody>
      </p:sp>
      <p:sp>
        <p:nvSpPr>
          <p:cNvPr id="5" name="Footer Placeholder 4">
            <a:extLst>
              <a:ext uri="{FF2B5EF4-FFF2-40B4-BE49-F238E27FC236}">
                <a16:creationId xmlns:a16="http://schemas.microsoft.com/office/drawing/2014/main" id="{CFA999B2-8E09-4A21-817C-303775A970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4E8A949-3B4F-4577-AB6C-D1467CCF02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C9102-53C3-4572-9EE8-F447AA88FE9B}" type="slidenum">
              <a:rPr lang="en-GB" smtClean="0"/>
              <a:t>‹#›</a:t>
            </a:fld>
            <a:endParaRPr lang="en-GB"/>
          </a:p>
        </p:txBody>
      </p:sp>
    </p:spTree>
    <p:extLst>
      <p:ext uri="{BB962C8B-B14F-4D97-AF65-F5344CB8AC3E}">
        <p14:creationId xmlns:p14="http://schemas.microsoft.com/office/powerpoint/2010/main" val="1235791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6.tiff"/><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E0DA"/>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a:xfrm>
            <a:off x="838200" y="2149119"/>
            <a:ext cx="10515600" cy="2559761"/>
          </a:xfrm>
        </p:spPr>
        <p:txBody>
          <a:bodyPr>
            <a:normAutofit/>
          </a:bodyPr>
          <a:lstStyle/>
          <a:p>
            <a:pPr algn="ctr">
              <a:lnSpc>
                <a:spcPts val="5180"/>
              </a:lnSpc>
            </a:pPr>
            <a:r>
              <a:rPr lang="en-GB" b="1" dirty="0">
                <a:latin typeface="Arial" panose="020B0604020202020204" pitchFamily="34" charset="0"/>
                <a:cs typeface="Arial" panose="020B0604020202020204" pitchFamily="34" charset="0"/>
              </a:rPr>
              <a:t>LO: To understand resistance</a:t>
            </a:r>
            <a:br>
              <a:rPr lang="en-GB"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and resistance movements.</a:t>
            </a:r>
            <a:endParaRPr lang="en-US" b="1" dirty="0">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5B1C86FF-9DFE-024D-A5BB-974676E7FF53}"/>
              </a:ext>
            </a:extLst>
          </p:cNvPr>
          <p:cNvPicPr>
            <a:picLocks noChangeAspect="1"/>
          </p:cNvPicPr>
          <p:nvPr/>
        </p:nvPicPr>
        <p:blipFill>
          <a:blip r:embed="rId2">
            <a:clrChange>
              <a:clrFrom>
                <a:srgbClr val="E8E0DA"/>
              </a:clrFrom>
              <a:clrTo>
                <a:srgbClr val="E8E0DA">
                  <a:alpha val="0"/>
                </a:srgbClr>
              </a:clrTo>
            </a:clrChange>
          </a:blip>
          <a:stretch>
            <a:fillRect/>
          </a:stretch>
        </p:blipFill>
        <p:spPr>
          <a:xfrm>
            <a:off x="7062366" y="3254996"/>
            <a:ext cx="3179500" cy="348005"/>
          </a:xfrm>
          <a:prstGeom prst="rect">
            <a:avLst/>
          </a:prstGeom>
        </p:spPr>
      </p:pic>
      <p:pic>
        <p:nvPicPr>
          <p:cNvPr id="5" name="Picture 4">
            <a:extLst>
              <a:ext uri="{FF2B5EF4-FFF2-40B4-BE49-F238E27FC236}">
                <a16:creationId xmlns:a16="http://schemas.microsoft.com/office/drawing/2014/main" id="{93D3B7E1-A2F3-0944-88F1-263F2BC5AC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21298" y="5697175"/>
            <a:ext cx="2654791" cy="1266922"/>
          </a:xfrm>
          <a:prstGeom prst="rect">
            <a:avLst/>
          </a:prstGeom>
        </p:spPr>
      </p:pic>
    </p:spTree>
    <p:extLst>
      <p:ext uri="{BB962C8B-B14F-4D97-AF65-F5344CB8AC3E}">
        <p14:creationId xmlns:p14="http://schemas.microsoft.com/office/powerpoint/2010/main" val="2440830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7D9305-FE9B-8546-BB9F-762848F07B33}"/>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5529" t="17206" r="15662" b="17460"/>
          <a:stretch/>
        </p:blipFill>
        <p:spPr>
          <a:xfrm>
            <a:off x="10241866" y="5919729"/>
            <a:ext cx="1813656" cy="821814"/>
          </a:xfrm>
          <a:prstGeom prst="rect">
            <a:avLst/>
          </a:prstGeom>
        </p:spPr>
      </p:pic>
      <p:sp>
        <p:nvSpPr>
          <p:cNvPr id="34" name="Right Triangle 33">
            <a:extLst>
              <a:ext uri="{FF2B5EF4-FFF2-40B4-BE49-F238E27FC236}">
                <a16:creationId xmlns:a16="http://schemas.microsoft.com/office/drawing/2014/main" id="{A8F2F998-CC34-764A-8574-3A6DBBD5CD9D}"/>
              </a:ext>
            </a:extLst>
          </p:cNvPr>
          <p:cNvSpPr/>
          <p:nvPr/>
        </p:nvSpPr>
        <p:spPr>
          <a:xfrm rot="5400000">
            <a:off x="1209215" y="-1209215"/>
            <a:ext cx="2166270" cy="4584700"/>
          </a:xfrm>
          <a:prstGeom prst="rtTriangle">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a:xfrm>
            <a:off x="97120" y="88236"/>
            <a:ext cx="2290480" cy="1325563"/>
          </a:xfrm>
        </p:spPr>
        <p:txBody>
          <a:bodyPr>
            <a:normAutofit/>
          </a:bodyPr>
          <a:lstStyle/>
          <a:p>
            <a:pPr algn="ctr"/>
            <a:r>
              <a:rPr lang="en-GB" sz="4000" b="1" dirty="0">
                <a:latin typeface="Arial" panose="020B0604020202020204" pitchFamily="34" charset="0"/>
                <a:cs typeface="Arial" panose="020B0604020202020204" pitchFamily="34" charset="0"/>
              </a:rPr>
              <a:t>Plenary</a:t>
            </a:r>
            <a:endParaRPr lang="en-US" sz="4000" b="1" dirty="0">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200949AE-91AC-6A4F-BE3C-F3AABD32143E}"/>
              </a:ext>
            </a:extLst>
          </p:cNvPr>
          <p:cNvSpPr/>
          <p:nvPr/>
        </p:nvSpPr>
        <p:spPr>
          <a:xfrm>
            <a:off x="2168867" y="1587313"/>
            <a:ext cx="7854266" cy="15413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Arial" panose="020B0604020202020204" pitchFamily="34" charset="0"/>
                <a:cs typeface="Arial" panose="020B0604020202020204" pitchFamily="34" charset="0"/>
              </a:rPr>
              <a:t>What do you know about resistance</a:t>
            </a:r>
          </a:p>
          <a:p>
            <a:pPr algn="ctr"/>
            <a:r>
              <a:rPr lang="en-GB" sz="2800" dirty="0">
                <a:solidFill>
                  <a:schemeClr val="tx1"/>
                </a:solidFill>
                <a:latin typeface="Arial" panose="020B0604020202020204" pitchFamily="34" charset="0"/>
                <a:cs typeface="Arial" panose="020B0604020202020204" pitchFamily="34" charset="0"/>
              </a:rPr>
              <a:t>and resistance movements?</a:t>
            </a:r>
            <a:endParaRPr lang="en-US" sz="2800" dirty="0">
              <a:solidFill>
                <a:schemeClr val="tx1"/>
              </a:solidFill>
            </a:endParaRPr>
          </a:p>
        </p:txBody>
      </p:sp>
      <p:sp>
        <p:nvSpPr>
          <p:cNvPr id="7" name="Rectangle 6">
            <a:extLst>
              <a:ext uri="{FF2B5EF4-FFF2-40B4-BE49-F238E27FC236}">
                <a16:creationId xmlns:a16="http://schemas.microsoft.com/office/drawing/2014/main" id="{915919BA-12A0-B147-9D88-4EA812E06F3B}"/>
              </a:ext>
            </a:extLst>
          </p:cNvPr>
          <p:cNvSpPr/>
          <p:nvPr/>
        </p:nvSpPr>
        <p:spPr>
          <a:xfrm>
            <a:off x="2168867" y="3681726"/>
            <a:ext cx="7854266" cy="198319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Arial" panose="020B0604020202020204" pitchFamily="34" charset="0"/>
                <a:cs typeface="Arial" panose="020B0604020202020204" pitchFamily="34" charset="0"/>
              </a:rPr>
              <a:t>Identify three actions you are</a:t>
            </a:r>
          </a:p>
          <a:p>
            <a:pPr algn="ctr"/>
            <a:r>
              <a:rPr lang="en-GB" sz="2800" dirty="0">
                <a:solidFill>
                  <a:schemeClr val="tx1"/>
                </a:solidFill>
                <a:latin typeface="Arial" panose="020B0604020202020204" pitchFamily="34" charset="0"/>
                <a:cs typeface="Arial" panose="020B0604020202020204" pitchFamily="34" charset="0"/>
              </a:rPr>
              <a:t>going to take as a result of the</a:t>
            </a:r>
          </a:p>
          <a:p>
            <a:pPr algn="ctr"/>
            <a:r>
              <a:rPr lang="en-GB" sz="2800" dirty="0">
                <a:solidFill>
                  <a:schemeClr val="tx1"/>
                </a:solidFill>
                <a:latin typeface="Arial" panose="020B0604020202020204" pitchFamily="34" charset="0"/>
                <a:cs typeface="Arial" panose="020B0604020202020204" pitchFamily="34" charset="0"/>
              </a:rPr>
              <a:t>activities you have completed today</a:t>
            </a:r>
          </a:p>
        </p:txBody>
      </p:sp>
    </p:spTree>
    <p:extLst>
      <p:ext uri="{BB962C8B-B14F-4D97-AF65-F5344CB8AC3E}">
        <p14:creationId xmlns:p14="http://schemas.microsoft.com/office/powerpoint/2010/main" val="1537598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7D9305-FE9B-8546-BB9F-762848F07B33}"/>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5529" t="17206" r="15662" b="17460"/>
          <a:stretch/>
        </p:blipFill>
        <p:spPr>
          <a:xfrm>
            <a:off x="10241866" y="5919729"/>
            <a:ext cx="1813656" cy="821814"/>
          </a:xfrm>
          <a:prstGeom prst="rect">
            <a:avLst/>
          </a:prstGeom>
        </p:spPr>
      </p:pic>
      <p:sp>
        <p:nvSpPr>
          <p:cNvPr id="34" name="Right Triangle 33">
            <a:extLst>
              <a:ext uri="{FF2B5EF4-FFF2-40B4-BE49-F238E27FC236}">
                <a16:creationId xmlns:a16="http://schemas.microsoft.com/office/drawing/2014/main" id="{A8F2F998-CC34-764A-8574-3A6DBBD5CD9D}"/>
              </a:ext>
            </a:extLst>
          </p:cNvPr>
          <p:cNvSpPr/>
          <p:nvPr/>
        </p:nvSpPr>
        <p:spPr>
          <a:xfrm rot="5400000">
            <a:off x="1209215" y="-1209215"/>
            <a:ext cx="2166270" cy="4584700"/>
          </a:xfrm>
          <a:prstGeom prst="rtTriangle">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a:xfrm>
            <a:off x="97120" y="88236"/>
            <a:ext cx="2290480" cy="1325563"/>
          </a:xfrm>
        </p:spPr>
        <p:txBody>
          <a:bodyPr>
            <a:normAutofit/>
          </a:bodyPr>
          <a:lstStyle/>
          <a:p>
            <a:pPr algn="ctr"/>
            <a:r>
              <a:rPr lang="en-GB" sz="4000" b="1" dirty="0">
                <a:latin typeface="Arial" panose="020B0604020202020204" pitchFamily="34" charset="0"/>
                <a:cs typeface="Arial" panose="020B0604020202020204" pitchFamily="34" charset="0"/>
              </a:rPr>
              <a:t>Starter</a:t>
            </a:r>
            <a:endParaRPr lang="en-US" sz="4000" b="1" dirty="0">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200949AE-91AC-6A4F-BE3C-F3AABD32143E}"/>
              </a:ext>
            </a:extLst>
          </p:cNvPr>
          <p:cNvSpPr/>
          <p:nvPr/>
        </p:nvSpPr>
        <p:spPr>
          <a:xfrm>
            <a:off x="2168867" y="1887675"/>
            <a:ext cx="7854266" cy="15413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latin typeface="Arial" panose="020B0604020202020204" pitchFamily="34" charset="0"/>
                <a:cs typeface="Arial" panose="020B0604020202020204" pitchFamily="34" charset="0"/>
              </a:rPr>
              <a:t>What do you know about resistance</a:t>
            </a:r>
          </a:p>
          <a:p>
            <a:pPr algn="ctr"/>
            <a:r>
              <a:rPr lang="en-GB" sz="3000" dirty="0">
                <a:solidFill>
                  <a:schemeClr val="tx1"/>
                </a:solidFill>
                <a:latin typeface="Arial" panose="020B0604020202020204" pitchFamily="34" charset="0"/>
                <a:cs typeface="Arial" panose="020B0604020202020204" pitchFamily="34" charset="0"/>
              </a:rPr>
              <a:t>and resistance movements?</a:t>
            </a:r>
            <a:endParaRPr lang="en-US" sz="3000" dirty="0">
              <a:solidFill>
                <a:schemeClr val="tx1"/>
              </a:solidFill>
            </a:endParaRPr>
          </a:p>
        </p:txBody>
      </p:sp>
      <p:sp>
        <p:nvSpPr>
          <p:cNvPr id="7" name="Rectangle 6">
            <a:extLst>
              <a:ext uri="{FF2B5EF4-FFF2-40B4-BE49-F238E27FC236}">
                <a16:creationId xmlns:a16="http://schemas.microsoft.com/office/drawing/2014/main" id="{915919BA-12A0-B147-9D88-4EA812E06F3B}"/>
              </a:ext>
            </a:extLst>
          </p:cNvPr>
          <p:cNvSpPr/>
          <p:nvPr/>
        </p:nvSpPr>
        <p:spPr>
          <a:xfrm>
            <a:off x="2168867" y="3936534"/>
            <a:ext cx="7854266" cy="15413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3000" dirty="0">
                <a:solidFill>
                  <a:schemeClr val="tx1"/>
                </a:solidFill>
                <a:latin typeface="Arial" panose="020B0604020202020204" pitchFamily="34" charset="0"/>
                <a:cs typeface="Arial" panose="020B0604020202020204" pitchFamily="34" charset="0"/>
              </a:rPr>
              <a:t>Create a brainstorm of key</a:t>
            </a:r>
          </a:p>
          <a:p>
            <a:pPr lvl="0" algn="ctr"/>
            <a:r>
              <a:rPr lang="en-GB" sz="3000" dirty="0">
                <a:solidFill>
                  <a:schemeClr val="tx1"/>
                </a:solidFill>
                <a:latin typeface="Arial" panose="020B0604020202020204" pitchFamily="34" charset="0"/>
                <a:cs typeface="Arial" panose="020B0604020202020204" pitchFamily="34" charset="0"/>
              </a:rPr>
              <a:t>words and examples. </a:t>
            </a:r>
          </a:p>
        </p:txBody>
      </p:sp>
    </p:spTree>
    <p:extLst>
      <p:ext uri="{BB962C8B-B14F-4D97-AF65-F5344CB8AC3E}">
        <p14:creationId xmlns:p14="http://schemas.microsoft.com/office/powerpoint/2010/main" val="65379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E0DA"/>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p:txBody>
          <a:bodyPr/>
          <a:lstStyle/>
          <a:p>
            <a:pPr algn="ctr"/>
            <a:r>
              <a:rPr lang="en-GB" b="1" dirty="0">
                <a:latin typeface="Arial" panose="020B0604020202020204" pitchFamily="34" charset="0"/>
                <a:cs typeface="Arial" panose="020B0604020202020204" pitchFamily="34" charset="0"/>
              </a:rPr>
              <a:t>What is resistance and activism?</a:t>
            </a:r>
            <a:endParaRPr lang="en-US" b="1" dirty="0">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5B1C86FF-9DFE-024D-A5BB-974676E7FF53}"/>
              </a:ext>
            </a:extLst>
          </p:cNvPr>
          <p:cNvPicPr>
            <a:picLocks noChangeAspect="1"/>
          </p:cNvPicPr>
          <p:nvPr/>
        </p:nvPicPr>
        <p:blipFill>
          <a:blip r:embed="rId2">
            <a:clrChange>
              <a:clrFrom>
                <a:srgbClr val="E8E0DA"/>
              </a:clrFrom>
              <a:clrTo>
                <a:srgbClr val="E8E0DA">
                  <a:alpha val="0"/>
                </a:srgbClr>
              </a:clrTo>
            </a:clrChange>
          </a:blip>
          <a:stretch>
            <a:fillRect/>
          </a:stretch>
        </p:blipFill>
        <p:spPr>
          <a:xfrm>
            <a:off x="3625035" y="1217107"/>
            <a:ext cx="3142308" cy="343934"/>
          </a:xfrm>
          <a:prstGeom prst="rect">
            <a:avLst/>
          </a:prstGeom>
        </p:spPr>
      </p:pic>
      <p:grpSp>
        <p:nvGrpSpPr>
          <p:cNvPr id="3" name="Group 2">
            <a:extLst>
              <a:ext uri="{FF2B5EF4-FFF2-40B4-BE49-F238E27FC236}">
                <a16:creationId xmlns:a16="http://schemas.microsoft.com/office/drawing/2014/main" id="{98E2B9F9-B5EB-9B49-B921-7DB8A3E9EF8E}"/>
              </a:ext>
            </a:extLst>
          </p:cNvPr>
          <p:cNvGrpSpPr/>
          <p:nvPr/>
        </p:nvGrpSpPr>
        <p:grpSpPr>
          <a:xfrm>
            <a:off x="-1" y="1690690"/>
            <a:ext cx="3625035" cy="4140098"/>
            <a:chOff x="-1" y="1690690"/>
            <a:chExt cx="3625035" cy="4140098"/>
          </a:xfrm>
        </p:grpSpPr>
        <p:sp>
          <p:nvSpPr>
            <p:cNvPr id="2" name="Snip Same-side Corner of Rectangle 1">
              <a:extLst>
                <a:ext uri="{FF2B5EF4-FFF2-40B4-BE49-F238E27FC236}">
                  <a16:creationId xmlns:a16="http://schemas.microsoft.com/office/drawing/2014/main" id="{285C1EE6-6AB4-DD42-A32D-3408C4088532}"/>
                </a:ext>
              </a:extLst>
            </p:cNvPr>
            <p:cNvSpPr/>
            <p:nvPr/>
          </p:nvSpPr>
          <p:spPr>
            <a:xfrm rot="5400000">
              <a:off x="-257532" y="1948221"/>
              <a:ext cx="4140098" cy="3625035"/>
            </a:xfrm>
            <a:prstGeom prst="snip2Same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F55FC7-5B5C-0746-AA2E-396E23A98B2C}"/>
                </a:ext>
              </a:extLst>
            </p:cNvPr>
            <p:cNvSpPr/>
            <p:nvPr/>
          </p:nvSpPr>
          <p:spPr>
            <a:xfrm>
              <a:off x="172691" y="1903342"/>
              <a:ext cx="2986145" cy="3816429"/>
            </a:xfrm>
            <a:prstGeom prst="rect">
              <a:avLst/>
            </a:prstGeom>
          </p:spPr>
          <p:txBody>
            <a:bodyPr wrap="square">
              <a:spAutoFit/>
            </a:bodyPr>
            <a:lstStyle/>
            <a:p>
              <a:r>
                <a:rPr lang="en-GB" sz="2200" dirty="0">
                  <a:latin typeface="Arial" panose="020B0604020202020204" pitchFamily="34" charset="0"/>
                  <a:cs typeface="Arial" panose="020B0604020202020204" pitchFamily="34" charset="0"/>
                </a:rPr>
                <a:t>Award winning author </a:t>
              </a:r>
              <a:r>
                <a:rPr lang="en-GB" sz="2200" b="1" dirty="0">
                  <a:latin typeface="Arial" panose="020B0604020202020204" pitchFamily="34" charset="0"/>
                  <a:cs typeface="Arial" panose="020B0604020202020204" pitchFamily="34" charset="0"/>
                </a:rPr>
                <a:t>Margaret Atwood</a:t>
              </a:r>
              <a:r>
                <a:rPr lang="en-GB" sz="2200" dirty="0">
                  <a:latin typeface="Arial" panose="020B0604020202020204" pitchFamily="34" charset="0"/>
                  <a:cs typeface="Arial" panose="020B0604020202020204" pitchFamily="34" charset="0"/>
                </a:rPr>
                <a:t> was joined by British journalist and political activist </a:t>
              </a:r>
              <a:r>
                <a:rPr lang="en-GB" sz="2200" b="1" dirty="0">
                  <a:latin typeface="Arial" panose="020B0604020202020204" pitchFamily="34" charset="0"/>
                  <a:cs typeface="Arial" panose="020B0604020202020204" pitchFamily="34" charset="0"/>
                </a:rPr>
                <a:t>Ash Sarkar </a:t>
              </a:r>
              <a:r>
                <a:rPr lang="en-GB" sz="2200" dirty="0">
                  <a:latin typeface="Arial" panose="020B0604020202020204" pitchFamily="34" charset="0"/>
                  <a:cs typeface="Arial" panose="020B0604020202020204" pitchFamily="34" charset="0"/>
                </a:rPr>
                <a:t>as they discussed resistance, activism, and the literary legacy of </a:t>
              </a:r>
              <a:r>
                <a:rPr lang="en-GB" sz="2200" i="1" dirty="0">
                  <a:latin typeface="Arial" panose="020B0604020202020204" pitchFamily="34" charset="0"/>
                  <a:cs typeface="Arial" panose="020B0604020202020204" pitchFamily="34" charset="0"/>
                </a:rPr>
                <a:t>The Handmaid's Tale </a:t>
              </a:r>
              <a:r>
                <a:rPr lang="en-GB" sz="2200" dirty="0">
                  <a:latin typeface="Arial" panose="020B0604020202020204" pitchFamily="34" charset="0"/>
                  <a:cs typeface="Arial" panose="020B0604020202020204" pitchFamily="34" charset="0"/>
                </a:rPr>
                <a:t>and </a:t>
              </a:r>
              <a:r>
                <a:rPr lang="en-GB" sz="2200" i="1" dirty="0">
                  <a:latin typeface="Arial" panose="020B0604020202020204" pitchFamily="34" charset="0"/>
                  <a:cs typeface="Arial" panose="020B0604020202020204" pitchFamily="34" charset="0"/>
                </a:rPr>
                <a:t>The Testaments</a:t>
              </a:r>
              <a:r>
                <a:rPr lang="en-GB" sz="2200" dirty="0">
                  <a:latin typeface="Arial" panose="020B0604020202020204" pitchFamily="34" charset="0"/>
                  <a:cs typeface="Arial" panose="020B0604020202020204" pitchFamily="34" charset="0"/>
                </a:rPr>
                <a:t>. 	</a:t>
              </a:r>
            </a:p>
          </p:txBody>
        </p:sp>
      </p:grpSp>
      <p:pic>
        <p:nvPicPr>
          <p:cNvPr id="11" name="Picture 10">
            <a:extLst>
              <a:ext uri="{FF2B5EF4-FFF2-40B4-BE49-F238E27FC236}">
                <a16:creationId xmlns:a16="http://schemas.microsoft.com/office/drawing/2014/main" id="{2D1731CE-DD5A-1C4D-B9D2-543B69036F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6835" y="1903342"/>
            <a:ext cx="6362603" cy="3578964"/>
          </a:xfrm>
          <a:prstGeom prst="rect">
            <a:avLst/>
          </a:prstGeom>
        </p:spPr>
      </p:pic>
      <p:pic>
        <p:nvPicPr>
          <p:cNvPr id="12" name="Picture 11">
            <a:extLst>
              <a:ext uri="{FF2B5EF4-FFF2-40B4-BE49-F238E27FC236}">
                <a16:creationId xmlns:a16="http://schemas.microsoft.com/office/drawing/2014/main" id="{2F845B0B-0D37-694A-BBD2-4FBB886815CA}"/>
              </a:ext>
            </a:extLst>
          </p:cNvPr>
          <p:cNvPicPr>
            <a:picLocks noChangeAspect="1"/>
          </p:cNvPicPr>
          <p:nvPr/>
        </p:nvPicPr>
        <p:blipFill>
          <a:blip r:embed="rId4"/>
          <a:stretch>
            <a:fillRect/>
          </a:stretch>
        </p:blipFill>
        <p:spPr>
          <a:xfrm>
            <a:off x="10324795" y="2926082"/>
            <a:ext cx="1730727" cy="2651159"/>
          </a:xfrm>
          <a:prstGeom prst="rect">
            <a:avLst/>
          </a:prstGeom>
        </p:spPr>
      </p:pic>
      <p:pic>
        <p:nvPicPr>
          <p:cNvPr id="13" name="Picture 12">
            <a:extLst>
              <a:ext uri="{FF2B5EF4-FFF2-40B4-BE49-F238E27FC236}">
                <a16:creationId xmlns:a16="http://schemas.microsoft.com/office/drawing/2014/main" id="{06AB48CA-DE84-B44F-8D28-6E10AB6A50E7}"/>
              </a:ext>
            </a:extLst>
          </p:cNvPr>
          <p:cNvPicPr>
            <a:picLocks noChangeAspect="1"/>
          </p:cNvPicPr>
          <p:nvPr/>
        </p:nvPicPr>
        <p:blipFill>
          <a:blip r:embed="rId5"/>
          <a:stretch>
            <a:fillRect/>
          </a:stretch>
        </p:blipFill>
        <p:spPr>
          <a:xfrm>
            <a:off x="3918176" y="2926082"/>
            <a:ext cx="1718834" cy="2651158"/>
          </a:xfrm>
          <a:prstGeom prst="rect">
            <a:avLst/>
          </a:prstGeom>
        </p:spPr>
      </p:pic>
      <p:pic>
        <p:nvPicPr>
          <p:cNvPr id="14" name="Picture 13">
            <a:extLst>
              <a:ext uri="{FF2B5EF4-FFF2-40B4-BE49-F238E27FC236}">
                <a16:creationId xmlns:a16="http://schemas.microsoft.com/office/drawing/2014/main" id="{36D761CB-8A58-EA48-8D5F-6638B3ACDF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21298" y="5697175"/>
            <a:ext cx="2654791" cy="1266922"/>
          </a:xfrm>
          <a:prstGeom prst="rect">
            <a:avLst/>
          </a:prstGeom>
        </p:spPr>
      </p:pic>
    </p:spTree>
    <p:extLst>
      <p:ext uri="{BB962C8B-B14F-4D97-AF65-F5344CB8AC3E}">
        <p14:creationId xmlns:p14="http://schemas.microsoft.com/office/powerpoint/2010/main" val="1048383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E0DA"/>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a:xfrm>
            <a:off x="838200" y="2766218"/>
            <a:ext cx="10515600" cy="1325563"/>
          </a:xfrm>
        </p:spPr>
        <p:txBody>
          <a:bodyPr/>
          <a:lstStyle/>
          <a:p>
            <a:pPr algn="ctr"/>
            <a:r>
              <a:rPr lang="en-GB" b="1" dirty="0">
                <a:latin typeface="Arial" panose="020B0604020202020204" pitchFamily="34" charset="0"/>
                <a:cs typeface="Arial" panose="020B0604020202020204" pitchFamily="34" charset="0"/>
              </a:rPr>
              <a:t>What do we mean by resistance?</a:t>
            </a:r>
            <a:endParaRPr lang="en-US" b="1"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2B3E79D-F413-0349-821A-232C588370B9}"/>
              </a:ext>
            </a:extLst>
          </p:cNvPr>
          <p:cNvSpPr txBox="1"/>
          <p:nvPr/>
        </p:nvSpPr>
        <p:spPr>
          <a:xfrm>
            <a:off x="1516518" y="2473830"/>
            <a:ext cx="2867892" cy="584775"/>
          </a:xfrm>
          <a:prstGeom prst="rect">
            <a:avLst/>
          </a:prstGeom>
          <a:noFill/>
          <a:ln>
            <a:noFill/>
          </a:ln>
        </p:spPr>
        <p:txBody>
          <a:bodyPr wrap="square" rtlCol="0">
            <a:spAutoFit/>
          </a:bodyPr>
          <a:lstStyle/>
          <a:p>
            <a:pPr algn="ctr"/>
            <a:r>
              <a:rPr lang="en-GB" sz="3200" b="1" dirty="0">
                <a:solidFill>
                  <a:srgbClr val="F86602"/>
                </a:solidFill>
                <a:latin typeface="Arial" panose="020B0604020202020204" pitchFamily="34" charset="0"/>
                <a:cs typeface="Arial" panose="020B0604020202020204" pitchFamily="34" charset="0"/>
              </a:rPr>
              <a:t>Activity One:</a:t>
            </a:r>
            <a:endParaRPr lang="en-US" sz="3200" b="1" dirty="0">
              <a:solidFill>
                <a:srgbClr val="F86602"/>
              </a:solidFill>
              <a:latin typeface="Arial" panose="020B0604020202020204" pitchFamily="34" charset="0"/>
              <a:cs typeface="Arial" panose="020B0604020202020204" pitchFamily="34" charset="0"/>
            </a:endParaRPr>
          </a:p>
        </p:txBody>
      </p:sp>
      <p:sp>
        <p:nvSpPr>
          <p:cNvPr id="15" name="Right Triangle 14">
            <a:extLst>
              <a:ext uri="{FF2B5EF4-FFF2-40B4-BE49-F238E27FC236}">
                <a16:creationId xmlns:a16="http://schemas.microsoft.com/office/drawing/2014/main" id="{4CFFE873-54E0-2742-952E-7A18AC613018}"/>
              </a:ext>
            </a:extLst>
          </p:cNvPr>
          <p:cNvSpPr/>
          <p:nvPr/>
        </p:nvSpPr>
        <p:spPr>
          <a:xfrm rot="5400000">
            <a:off x="1209215" y="-1209215"/>
            <a:ext cx="2166270" cy="4584700"/>
          </a:xfrm>
          <a:prstGeom prst="rtTriangle">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11FB7095-ED25-634A-81D4-D7970A1AC1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1298" y="5697175"/>
            <a:ext cx="2654791" cy="1266922"/>
          </a:xfrm>
          <a:prstGeom prst="rect">
            <a:avLst/>
          </a:prstGeom>
        </p:spPr>
      </p:pic>
    </p:spTree>
    <p:extLst>
      <p:ext uri="{BB962C8B-B14F-4D97-AF65-F5344CB8AC3E}">
        <p14:creationId xmlns:p14="http://schemas.microsoft.com/office/powerpoint/2010/main" val="3849816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DAF6252A-B486-3049-AE77-79C765AD5CF4}"/>
              </a:ext>
            </a:extLst>
          </p:cNvPr>
          <p:cNvSpPr/>
          <p:nvPr/>
        </p:nvSpPr>
        <p:spPr>
          <a:xfrm>
            <a:off x="-1" y="5705475"/>
            <a:ext cx="12192000" cy="11525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FCAF10E5-5A45-452F-A1BA-A0089B074B1E}"/>
              </a:ext>
            </a:extLst>
          </p:cNvPr>
          <p:cNvSpPr/>
          <p:nvPr/>
        </p:nvSpPr>
        <p:spPr>
          <a:xfrm>
            <a:off x="0" y="0"/>
            <a:ext cx="12192000" cy="155257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AutoNum type="arabicPeriod"/>
            </a:pPr>
            <a:r>
              <a:rPr lang="en-GB" sz="2400" u="sng" dirty="0">
                <a:solidFill>
                  <a:schemeClr val="tx1"/>
                </a:solidFill>
                <a:latin typeface="Arial" panose="020B0604020202020204" pitchFamily="34" charset="0"/>
                <a:cs typeface="Arial" panose="020B0604020202020204" pitchFamily="34" charset="0"/>
              </a:rPr>
              <a:t>Watch</a:t>
            </a:r>
            <a:r>
              <a:rPr lang="en-GB" sz="2400" dirty="0">
                <a:solidFill>
                  <a:schemeClr val="tx1"/>
                </a:solidFill>
                <a:latin typeface="Arial" panose="020B0604020202020204" pitchFamily="34" charset="0"/>
                <a:cs typeface="Arial" panose="020B0604020202020204" pitchFamily="34" charset="0"/>
              </a:rPr>
              <a:t> the extract from the talk.</a:t>
            </a:r>
          </a:p>
          <a:p>
            <a:pPr marL="457200" indent="-457200" algn="ctr">
              <a:buAutoNum type="arabicPeriod"/>
            </a:pPr>
            <a:r>
              <a:rPr lang="en-GB" sz="2400" u="sng" dirty="0">
                <a:solidFill>
                  <a:schemeClr val="tx1"/>
                </a:solidFill>
                <a:latin typeface="Arial" panose="020B0604020202020204" pitchFamily="34" charset="0"/>
                <a:cs typeface="Arial" panose="020B0604020202020204" pitchFamily="34" charset="0"/>
              </a:rPr>
              <a:t>Discuss</a:t>
            </a:r>
            <a:r>
              <a:rPr lang="en-GB" sz="2400" dirty="0">
                <a:solidFill>
                  <a:schemeClr val="tx1"/>
                </a:solidFill>
                <a:latin typeface="Arial" panose="020B0604020202020204" pitchFamily="34" charset="0"/>
                <a:cs typeface="Arial" panose="020B0604020202020204" pitchFamily="34" charset="0"/>
              </a:rPr>
              <a:t> with your partner: What is “resistance”?</a:t>
            </a:r>
          </a:p>
          <a:p>
            <a:pPr marL="457200" indent="-457200" algn="ctr">
              <a:buAutoNum type="arabicPeriod"/>
            </a:pPr>
            <a:r>
              <a:rPr lang="en-GB" sz="2400" u="sng" dirty="0">
                <a:solidFill>
                  <a:schemeClr val="tx1"/>
                </a:solidFill>
                <a:latin typeface="Arial" panose="020B0604020202020204" pitchFamily="34" charset="0"/>
                <a:cs typeface="Arial" panose="020B0604020202020204" pitchFamily="34" charset="0"/>
              </a:rPr>
              <a:t>Create</a:t>
            </a:r>
            <a:r>
              <a:rPr lang="en-GB" sz="2400" dirty="0">
                <a:solidFill>
                  <a:schemeClr val="tx1"/>
                </a:solidFill>
                <a:latin typeface="Arial" panose="020B0604020202020204" pitchFamily="34" charset="0"/>
                <a:cs typeface="Arial" panose="020B0604020202020204" pitchFamily="34" charset="0"/>
              </a:rPr>
              <a:t> a definition to share with the class.</a:t>
            </a:r>
          </a:p>
        </p:txBody>
      </p:sp>
      <p:sp>
        <p:nvSpPr>
          <p:cNvPr id="5" name="Rectangle 4">
            <a:extLst>
              <a:ext uri="{FF2B5EF4-FFF2-40B4-BE49-F238E27FC236}">
                <a16:creationId xmlns:a16="http://schemas.microsoft.com/office/drawing/2014/main" id="{014110EF-3D05-4C40-8D73-4635B245E5C4}"/>
              </a:ext>
            </a:extLst>
          </p:cNvPr>
          <p:cNvSpPr/>
          <p:nvPr/>
        </p:nvSpPr>
        <p:spPr>
          <a:xfrm>
            <a:off x="0" y="5709695"/>
            <a:ext cx="12192000" cy="11525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Challenge: </a:t>
            </a:r>
            <a:r>
              <a:rPr lang="en-GB" sz="2400" dirty="0">
                <a:solidFill>
                  <a:schemeClr val="tx1"/>
                </a:solidFill>
                <a:latin typeface="Arial" panose="020B0604020202020204" pitchFamily="34" charset="0"/>
                <a:cs typeface="Arial" panose="020B0604020202020204" pitchFamily="34" charset="0"/>
              </a:rPr>
              <a:t>Is “resistance” something positive or negative? Why?</a:t>
            </a:r>
          </a:p>
        </p:txBody>
      </p:sp>
      <p:sp>
        <p:nvSpPr>
          <p:cNvPr id="2" name="TextBox 1">
            <a:extLst>
              <a:ext uri="{FF2B5EF4-FFF2-40B4-BE49-F238E27FC236}">
                <a16:creationId xmlns:a16="http://schemas.microsoft.com/office/drawing/2014/main" id="{D242128B-C4E5-4E11-8927-A276149A5C03}"/>
              </a:ext>
            </a:extLst>
          </p:cNvPr>
          <p:cNvSpPr txBox="1"/>
          <p:nvPr/>
        </p:nvSpPr>
        <p:spPr>
          <a:xfrm>
            <a:off x="604157" y="1843950"/>
            <a:ext cx="10987767" cy="584775"/>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Use these words to help you create your definition:</a:t>
            </a:r>
          </a:p>
        </p:txBody>
      </p:sp>
      <p:sp>
        <p:nvSpPr>
          <p:cNvPr id="9" name="TextBox 8">
            <a:extLst>
              <a:ext uri="{FF2B5EF4-FFF2-40B4-BE49-F238E27FC236}">
                <a16:creationId xmlns:a16="http://schemas.microsoft.com/office/drawing/2014/main" id="{52BEEBD0-3F63-1A42-B4D7-12C5D10D42DC}"/>
              </a:ext>
            </a:extLst>
          </p:cNvPr>
          <p:cNvSpPr txBox="1"/>
          <p:nvPr/>
        </p:nvSpPr>
        <p:spPr>
          <a:xfrm flipH="1">
            <a:off x="9037319" y="4903774"/>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system</a:t>
            </a:r>
          </a:p>
        </p:txBody>
      </p:sp>
      <p:sp>
        <p:nvSpPr>
          <p:cNvPr id="10" name="TextBox 9">
            <a:extLst>
              <a:ext uri="{FF2B5EF4-FFF2-40B4-BE49-F238E27FC236}">
                <a16:creationId xmlns:a16="http://schemas.microsoft.com/office/drawing/2014/main" id="{0D4BF8E4-2175-3240-8F27-3737447F3B4D}"/>
              </a:ext>
            </a:extLst>
          </p:cNvPr>
          <p:cNvSpPr txBox="1"/>
          <p:nvPr/>
        </p:nvSpPr>
        <p:spPr>
          <a:xfrm flipH="1">
            <a:off x="3093719" y="4491038"/>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opposition</a:t>
            </a:r>
          </a:p>
        </p:txBody>
      </p:sp>
      <p:sp>
        <p:nvSpPr>
          <p:cNvPr id="11" name="TextBox 10">
            <a:extLst>
              <a:ext uri="{FF2B5EF4-FFF2-40B4-BE49-F238E27FC236}">
                <a16:creationId xmlns:a16="http://schemas.microsoft.com/office/drawing/2014/main" id="{369AB56B-B668-9A4B-AE40-143B06AFB07C}"/>
              </a:ext>
            </a:extLst>
          </p:cNvPr>
          <p:cNvSpPr txBox="1"/>
          <p:nvPr/>
        </p:nvSpPr>
        <p:spPr>
          <a:xfrm flipH="1">
            <a:off x="1026793" y="3447280"/>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force</a:t>
            </a:r>
          </a:p>
        </p:txBody>
      </p:sp>
      <p:sp>
        <p:nvSpPr>
          <p:cNvPr id="12" name="TextBox 11">
            <a:extLst>
              <a:ext uri="{FF2B5EF4-FFF2-40B4-BE49-F238E27FC236}">
                <a16:creationId xmlns:a16="http://schemas.microsoft.com/office/drawing/2014/main" id="{3E3E63C3-961E-A74F-A08F-E3D8CAAAD2CB}"/>
              </a:ext>
            </a:extLst>
          </p:cNvPr>
          <p:cNvSpPr txBox="1"/>
          <p:nvPr/>
        </p:nvSpPr>
        <p:spPr>
          <a:xfrm flipH="1">
            <a:off x="8376760" y="3405465"/>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fight</a:t>
            </a:r>
          </a:p>
        </p:txBody>
      </p:sp>
      <p:sp>
        <p:nvSpPr>
          <p:cNvPr id="13" name="TextBox 12">
            <a:extLst>
              <a:ext uri="{FF2B5EF4-FFF2-40B4-BE49-F238E27FC236}">
                <a16:creationId xmlns:a16="http://schemas.microsoft.com/office/drawing/2014/main" id="{EF71BAE7-4920-7344-AE1E-D19394622066}"/>
              </a:ext>
            </a:extLst>
          </p:cNvPr>
          <p:cNvSpPr txBox="1"/>
          <p:nvPr/>
        </p:nvSpPr>
        <p:spPr>
          <a:xfrm flipH="1">
            <a:off x="6680356" y="3059431"/>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belief</a:t>
            </a:r>
          </a:p>
        </p:txBody>
      </p:sp>
      <p:sp>
        <p:nvSpPr>
          <p:cNvPr id="14" name="TextBox 13">
            <a:extLst>
              <a:ext uri="{FF2B5EF4-FFF2-40B4-BE49-F238E27FC236}">
                <a16:creationId xmlns:a16="http://schemas.microsoft.com/office/drawing/2014/main" id="{E889CCD6-2672-504B-BFAE-A0FFE7D3853A}"/>
              </a:ext>
            </a:extLst>
          </p:cNvPr>
          <p:cNvSpPr txBox="1"/>
          <p:nvPr/>
        </p:nvSpPr>
        <p:spPr>
          <a:xfrm flipH="1">
            <a:off x="9961244" y="3660762"/>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opinion</a:t>
            </a:r>
          </a:p>
        </p:txBody>
      </p:sp>
      <p:sp>
        <p:nvSpPr>
          <p:cNvPr id="15" name="TextBox 14">
            <a:extLst>
              <a:ext uri="{FF2B5EF4-FFF2-40B4-BE49-F238E27FC236}">
                <a16:creationId xmlns:a16="http://schemas.microsoft.com/office/drawing/2014/main" id="{C8EEC47C-530B-7440-A1A4-CFC509C159D4}"/>
              </a:ext>
            </a:extLst>
          </p:cNvPr>
          <p:cNvSpPr txBox="1"/>
          <p:nvPr/>
        </p:nvSpPr>
        <p:spPr>
          <a:xfrm flipH="1">
            <a:off x="560069" y="4535164"/>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struggle</a:t>
            </a:r>
          </a:p>
        </p:txBody>
      </p:sp>
      <p:sp>
        <p:nvSpPr>
          <p:cNvPr id="16" name="TextBox 15">
            <a:extLst>
              <a:ext uri="{FF2B5EF4-FFF2-40B4-BE49-F238E27FC236}">
                <a16:creationId xmlns:a16="http://schemas.microsoft.com/office/drawing/2014/main" id="{D81BFF9F-F33D-1E4F-B66D-9148FA985523}"/>
              </a:ext>
            </a:extLst>
          </p:cNvPr>
          <p:cNvSpPr txBox="1"/>
          <p:nvPr/>
        </p:nvSpPr>
        <p:spPr>
          <a:xfrm flipH="1">
            <a:off x="9656444" y="2607096"/>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support</a:t>
            </a:r>
          </a:p>
        </p:txBody>
      </p:sp>
      <p:sp>
        <p:nvSpPr>
          <p:cNvPr id="17" name="TextBox 16">
            <a:extLst>
              <a:ext uri="{FF2B5EF4-FFF2-40B4-BE49-F238E27FC236}">
                <a16:creationId xmlns:a16="http://schemas.microsoft.com/office/drawing/2014/main" id="{3F0A8008-4C9D-E949-8440-05DB241ED3D5}"/>
              </a:ext>
            </a:extLst>
          </p:cNvPr>
          <p:cNvSpPr txBox="1"/>
          <p:nvPr/>
        </p:nvSpPr>
        <p:spPr>
          <a:xfrm flipH="1">
            <a:off x="6196012" y="4734222"/>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refusal</a:t>
            </a:r>
          </a:p>
        </p:txBody>
      </p:sp>
      <p:sp>
        <p:nvSpPr>
          <p:cNvPr id="19" name="TextBox 18">
            <a:extLst>
              <a:ext uri="{FF2B5EF4-FFF2-40B4-BE49-F238E27FC236}">
                <a16:creationId xmlns:a16="http://schemas.microsoft.com/office/drawing/2014/main" id="{6E3C3217-784E-F048-A9B2-3D52F301F6DB}"/>
              </a:ext>
            </a:extLst>
          </p:cNvPr>
          <p:cNvSpPr txBox="1"/>
          <p:nvPr/>
        </p:nvSpPr>
        <p:spPr>
          <a:xfrm flipH="1">
            <a:off x="2805109" y="2697919"/>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voice</a:t>
            </a:r>
          </a:p>
        </p:txBody>
      </p:sp>
      <p:sp>
        <p:nvSpPr>
          <p:cNvPr id="20" name="TextBox 19">
            <a:extLst>
              <a:ext uri="{FF2B5EF4-FFF2-40B4-BE49-F238E27FC236}">
                <a16:creationId xmlns:a16="http://schemas.microsoft.com/office/drawing/2014/main" id="{8F49A0CF-27DC-DF49-B244-9464D6553708}"/>
              </a:ext>
            </a:extLst>
          </p:cNvPr>
          <p:cNvSpPr txBox="1"/>
          <p:nvPr/>
        </p:nvSpPr>
        <p:spPr>
          <a:xfrm flipH="1">
            <a:off x="4351971" y="3594478"/>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overthrow</a:t>
            </a:r>
          </a:p>
        </p:txBody>
      </p:sp>
      <p:sp>
        <p:nvSpPr>
          <p:cNvPr id="21" name="TextBox 20">
            <a:extLst>
              <a:ext uri="{FF2B5EF4-FFF2-40B4-BE49-F238E27FC236}">
                <a16:creationId xmlns:a16="http://schemas.microsoft.com/office/drawing/2014/main" id="{4219E10A-1A15-4541-9B49-CEDFE76E3794}"/>
              </a:ext>
            </a:extLst>
          </p:cNvPr>
          <p:cNvSpPr txBox="1"/>
          <p:nvPr/>
        </p:nvSpPr>
        <p:spPr>
          <a:xfrm flipH="1">
            <a:off x="5298756" y="2515826"/>
            <a:ext cx="1594487" cy="461665"/>
          </a:xfrm>
          <a:prstGeom prst="rect">
            <a:avLst/>
          </a:prstGeom>
          <a:noFill/>
        </p:spPr>
        <p:txBody>
          <a:bodyPr wrap="square" rtlCol="0">
            <a:spAutoFit/>
          </a:bodyPr>
          <a:lstStyle/>
          <a:p>
            <a:r>
              <a:rPr lang="en-GB" sz="2400" dirty="0">
                <a:solidFill>
                  <a:srgbClr val="F86602"/>
                </a:solidFill>
                <a:latin typeface="Arial" panose="020B0604020202020204" pitchFamily="34" charset="0"/>
                <a:cs typeface="Arial" panose="020B0604020202020204" pitchFamily="34" charset="0"/>
              </a:rPr>
              <a:t>regime</a:t>
            </a:r>
          </a:p>
        </p:txBody>
      </p:sp>
    </p:spTree>
    <p:extLst>
      <p:ext uri="{BB962C8B-B14F-4D97-AF65-F5344CB8AC3E}">
        <p14:creationId xmlns:p14="http://schemas.microsoft.com/office/powerpoint/2010/main" val="2898948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E0DA"/>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a:xfrm>
            <a:off x="838200" y="2766218"/>
            <a:ext cx="10515600" cy="1325563"/>
          </a:xfrm>
        </p:spPr>
        <p:txBody>
          <a:bodyPr/>
          <a:lstStyle/>
          <a:p>
            <a:pPr algn="ctr"/>
            <a:r>
              <a:rPr lang="en-GB" b="1" dirty="0">
                <a:latin typeface="Arial" panose="020B0604020202020204" pitchFamily="34" charset="0"/>
                <a:cs typeface="Arial" panose="020B0604020202020204" pitchFamily="34" charset="0"/>
              </a:rPr>
              <a:t>How do people resist?</a:t>
            </a:r>
            <a:endParaRPr lang="en-US" b="1"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730EB83E-78A1-C247-98E4-B399900C2BB9}"/>
              </a:ext>
            </a:extLst>
          </p:cNvPr>
          <p:cNvSpPr txBox="1"/>
          <p:nvPr/>
        </p:nvSpPr>
        <p:spPr>
          <a:xfrm>
            <a:off x="2979558" y="2473830"/>
            <a:ext cx="2867892" cy="584775"/>
          </a:xfrm>
          <a:prstGeom prst="rect">
            <a:avLst/>
          </a:prstGeom>
          <a:noFill/>
          <a:ln>
            <a:noFill/>
          </a:ln>
        </p:spPr>
        <p:txBody>
          <a:bodyPr wrap="square" rtlCol="0">
            <a:spAutoFit/>
          </a:bodyPr>
          <a:lstStyle/>
          <a:p>
            <a:pPr algn="ctr"/>
            <a:r>
              <a:rPr lang="en-GB" sz="3200" b="1" dirty="0">
                <a:solidFill>
                  <a:srgbClr val="F86602"/>
                </a:solidFill>
                <a:latin typeface="Arial" panose="020B0604020202020204" pitchFamily="34" charset="0"/>
                <a:cs typeface="Arial" panose="020B0604020202020204" pitchFamily="34" charset="0"/>
              </a:rPr>
              <a:t>Activity Two:</a:t>
            </a:r>
            <a:endParaRPr lang="en-US" sz="3200" b="1" dirty="0">
              <a:solidFill>
                <a:srgbClr val="F86602"/>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477ACE4-8ED0-6C4E-B04F-D0DB323B59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1298" y="5697175"/>
            <a:ext cx="2654791" cy="1266922"/>
          </a:xfrm>
          <a:prstGeom prst="rect">
            <a:avLst/>
          </a:prstGeom>
        </p:spPr>
      </p:pic>
    </p:spTree>
    <p:extLst>
      <p:ext uri="{BB962C8B-B14F-4D97-AF65-F5344CB8AC3E}">
        <p14:creationId xmlns:p14="http://schemas.microsoft.com/office/powerpoint/2010/main" val="180803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C62484F-0F6A-6045-8B08-1F865F46EB7E}"/>
              </a:ext>
            </a:extLst>
          </p:cNvPr>
          <p:cNvSpPr/>
          <p:nvPr/>
        </p:nvSpPr>
        <p:spPr>
          <a:xfrm>
            <a:off x="0" y="5555100"/>
            <a:ext cx="12192000" cy="1304924"/>
          </a:xfrm>
          <a:prstGeom prst="rect">
            <a:avLst/>
          </a:prstGeom>
          <a:solidFill>
            <a:srgbClr val="E9E0DB"/>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3511ECC4-6856-452A-A481-27E2B866EA67}"/>
              </a:ext>
            </a:extLst>
          </p:cNvPr>
          <p:cNvSpPr/>
          <p:nvPr/>
        </p:nvSpPr>
        <p:spPr>
          <a:xfrm>
            <a:off x="0" y="-14068"/>
            <a:ext cx="12192000" cy="1304924"/>
          </a:xfrm>
          <a:prstGeom prst="rect">
            <a:avLst/>
          </a:prstGeom>
          <a:solidFill>
            <a:srgbClr val="E9E0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1. Read through the cards.</a:t>
            </a:r>
          </a:p>
          <a:p>
            <a:pPr algn="ctr"/>
            <a:r>
              <a:rPr lang="en-GB" sz="2400" dirty="0">
                <a:solidFill>
                  <a:schemeClr val="tx1"/>
                </a:solidFill>
                <a:latin typeface="Arial" panose="020B0604020202020204" pitchFamily="34" charset="0"/>
                <a:cs typeface="Arial" panose="020B0604020202020204" pitchFamily="34" charset="0"/>
              </a:rPr>
              <a:t>2. Sort them into the correct columns.</a:t>
            </a:r>
          </a:p>
        </p:txBody>
      </p:sp>
      <p:sp>
        <p:nvSpPr>
          <p:cNvPr id="5" name="Rectangle 4">
            <a:extLst>
              <a:ext uri="{FF2B5EF4-FFF2-40B4-BE49-F238E27FC236}">
                <a16:creationId xmlns:a16="http://schemas.microsoft.com/office/drawing/2014/main" id="{C4235079-2A59-4452-B9BC-217C8289DB13}"/>
              </a:ext>
            </a:extLst>
          </p:cNvPr>
          <p:cNvSpPr/>
          <p:nvPr/>
        </p:nvSpPr>
        <p:spPr>
          <a:xfrm>
            <a:off x="0" y="5572127"/>
            <a:ext cx="12192000" cy="1304924"/>
          </a:xfrm>
          <a:prstGeom prst="rect">
            <a:avLst/>
          </a:prstGeom>
          <a:solidFill>
            <a:srgbClr val="E9E0DB"/>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latin typeface="Arial" panose="020B0604020202020204" pitchFamily="34" charset="0"/>
              <a:cs typeface="Arial" panose="020B0604020202020204" pitchFamily="34" charset="0"/>
            </a:endParaRPr>
          </a:p>
          <a:p>
            <a:pPr algn="ctr"/>
            <a:r>
              <a:rPr lang="en-GB" sz="2400" b="1" dirty="0">
                <a:solidFill>
                  <a:schemeClr val="tx1"/>
                </a:solidFill>
                <a:latin typeface="Arial" panose="020B0604020202020204" pitchFamily="34" charset="0"/>
                <a:cs typeface="Arial" panose="020B0604020202020204" pitchFamily="34" charset="0"/>
              </a:rPr>
              <a:t>Challenge: </a:t>
            </a:r>
            <a:r>
              <a:rPr lang="en-GB" sz="2400" dirty="0">
                <a:solidFill>
                  <a:schemeClr val="tx1"/>
                </a:solidFill>
                <a:latin typeface="Arial" panose="020B0604020202020204" pitchFamily="34" charset="0"/>
                <a:cs typeface="Arial" panose="020B0604020202020204" pitchFamily="34" charset="0"/>
              </a:rPr>
              <a:t>1. Finish the sentences on any incomplete cards.</a:t>
            </a:r>
          </a:p>
          <a:p>
            <a:pPr algn="ctr"/>
            <a:r>
              <a:rPr lang="en-GB" sz="2400" dirty="0">
                <a:solidFill>
                  <a:schemeClr val="tx1"/>
                </a:solidFill>
                <a:latin typeface="Arial" panose="020B0604020202020204" pitchFamily="34" charset="0"/>
                <a:cs typeface="Arial" panose="020B0604020202020204" pitchFamily="34" charset="0"/>
              </a:rPr>
              <a:t>2. Add your own ideas to each column.</a:t>
            </a:r>
          </a:p>
          <a:p>
            <a:pPr algn="ctr"/>
            <a:r>
              <a:rPr lang="en-GB" sz="2400" dirty="0">
                <a:solidFill>
                  <a:schemeClr val="tx1"/>
                </a:solidFill>
                <a:latin typeface="Arial" panose="020B0604020202020204" pitchFamily="34" charset="0"/>
                <a:cs typeface="Arial" panose="020B0604020202020204" pitchFamily="34" charset="0"/>
              </a:rPr>
              <a:t> 	</a:t>
            </a:r>
          </a:p>
        </p:txBody>
      </p:sp>
      <p:cxnSp>
        <p:nvCxnSpPr>
          <p:cNvPr id="8" name="Straight Connector 7">
            <a:extLst>
              <a:ext uri="{FF2B5EF4-FFF2-40B4-BE49-F238E27FC236}">
                <a16:creationId xmlns:a16="http://schemas.microsoft.com/office/drawing/2014/main" id="{0002BB08-9A16-4CC9-9CBD-1A502F4D6476}"/>
              </a:ext>
            </a:extLst>
          </p:cNvPr>
          <p:cNvCxnSpPr>
            <a:cxnSpLocks/>
          </p:cNvCxnSpPr>
          <p:nvPr/>
        </p:nvCxnSpPr>
        <p:spPr>
          <a:xfrm flipH="1">
            <a:off x="3796651" y="1584836"/>
            <a:ext cx="9479" cy="3656237"/>
          </a:xfrm>
          <a:prstGeom prst="line">
            <a:avLst/>
          </a:prstGeom>
          <a:ln w="31750">
            <a:solidFill>
              <a:srgbClr val="E9E0DA"/>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253A0F1-E856-4656-9E76-685A37F890C8}"/>
              </a:ext>
            </a:extLst>
          </p:cNvPr>
          <p:cNvSpPr txBox="1"/>
          <p:nvPr/>
        </p:nvSpPr>
        <p:spPr>
          <a:xfrm flipH="1">
            <a:off x="438784" y="1716282"/>
            <a:ext cx="3357867" cy="646331"/>
          </a:xfrm>
          <a:prstGeom prst="rect">
            <a:avLst/>
          </a:prstGeom>
          <a:noFill/>
        </p:spPr>
        <p:txBody>
          <a:bodyPr wrap="square" rtlCol="0">
            <a:spAutoFit/>
          </a:bodyPr>
          <a:lstStyle/>
          <a:p>
            <a:pPr algn="ctr"/>
            <a:r>
              <a:rPr lang="en-GB" b="1" dirty="0">
                <a:solidFill>
                  <a:srgbClr val="F86602"/>
                </a:solidFill>
                <a:latin typeface="Arial" panose="020B0604020202020204" pitchFamily="34" charset="0"/>
                <a:cs typeface="Arial" panose="020B0604020202020204" pitchFamily="34" charset="0"/>
              </a:rPr>
              <a:t>What are some ‘real life’ examples of resistance?</a:t>
            </a:r>
          </a:p>
        </p:txBody>
      </p:sp>
      <p:sp>
        <p:nvSpPr>
          <p:cNvPr id="10" name="TextBox 9">
            <a:extLst>
              <a:ext uri="{FF2B5EF4-FFF2-40B4-BE49-F238E27FC236}">
                <a16:creationId xmlns:a16="http://schemas.microsoft.com/office/drawing/2014/main" id="{9B3CA04E-CD1E-4F61-BEEB-279893941AA0}"/>
              </a:ext>
            </a:extLst>
          </p:cNvPr>
          <p:cNvSpPr txBox="1"/>
          <p:nvPr/>
        </p:nvSpPr>
        <p:spPr>
          <a:xfrm flipH="1">
            <a:off x="7809536" y="1711837"/>
            <a:ext cx="3986233" cy="646331"/>
          </a:xfrm>
          <a:prstGeom prst="rect">
            <a:avLst/>
          </a:prstGeom>
          <a:noFill/>
        </p:spPr>
        <p:txBody>
          <a:bodyPr wrap="square" rtlCol="0">
            <a:spAutoFit/>
          </a:bodyPr>
          <a:lstStyle/>
          <a:p>
            <a:pPr algn="ctr"/>
            <a:r>
              <a:rPr lang="en-GB" b="1" dirty="0">
                <a:solidFill>
                  <a:srgbClr val="F86602"/>
                </a:solidFill>
                <a:latin typeface="Arial" panose="020B0604020202020204" pitchFamily="34" charset="0"/>
                <a:cs typeface="Arial" panose="020B0604020202020204" pitchFamily="34" charset="0"/>
              </a:rPr>
              <a:t>Why are young people able to take part in resistance effectively?</a:t>
            </a:r>
          </a:p>
        </p:txBody>
      </p:sp>
      <p:cxnSp>
        <p:nvCxnSpPr>
          <p:cNvPr id="14" name="Straight Connector 13">
            <a:extLst>
              <a:ext uri="{FF2B5EF4-FFF2-40B4-BE49-F238E27FC236}">
                <a16:creationId xmlns:a16="http://schemas.microsoft.com/office/drawing/2014/main" id="{08C482C1-260E-4F0F-93AF-92DF854BFBFA}"/>
              </a:ext>
            </a:extLst>
          </p:cNvPr>
          <p:cNvCxnSpPr>
            <a:cxnSpLocks/>
          </p:cNvCxnSpPr>
          <p:nvPr/>
        </p:nvCxnSpPr>
        <p:spPr>
          <a:xfrm>
            <a:off x="7716325" y="1584836"/>
            <a:ext cx="0" cy="3702063"/>
          </a:xfrm>
          <a:prstGeom prst="line">
            <a:avLst/>
          </a:prstGeom>
          <a:ln w="31750">
            <a:solidFill>
              <a:srgbClr val="E9E0DA"/>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7F4B183-BFA7-4328-A405-F37415D67BEE}"/>
              </a:ext>
            </a:extLst>
          </p:cNvPr>
          <p:cNvSpPr txBox="1"/>
          <p:nvPr/>
        </p:nvSpPr>
        <p:spPr>
          <a:xfrm flipH="1">
            <a:off x="3806130" y="1711837"/>
            <a:ext cx="3816985" cy="646331"/>
          </a:xfrm>
          <a:prstGeom prst="rect">
            <a:avLst/>
          </a:prstGeom>
          <a:noFill/>
        </p:spPr>
        <p:txBody>
          <a:bodyPr wrap="square" rtlCol="0">
            <a:spAutoFit/>
          </a:bodyPr>
          <a:lstStyle/>
          <a:p>
            <a:pPr algn="ctr"/>
            <a:r>
              <a:rPr lang="en-GB" b="1" dirty="0">
                <a:solidFill>
                  <a:srgbClr val="F86602"/>
                </a:solidFill>
                <a:latin typeface="Arial" panose="020B0604020202020204" pitchFamily="34" charset="0"/>
                <a:cs typeface="Arial" panose="020B0604020202020204" pitchFamily="34" charset="0"/>
              </a:rPr>
              <a:t>What strategies can people use to demonstrate resistance?</a:t>
            </a:r>
          </a:p>
        </p:txBody>
      </p:sp>
    </p:spTree>
    <p:extLst>
      <p:ext uri="{BB962C8B-B14F-4D97-AF65-F5344CB8AC3E}">
        <p14:creationId xmlns:p14="http://schemas.microsoft.com/office/powerpoint/2010/main" val="24840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E0DA"/>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322A95-CA6B-4141-A18D-4DA70EB792E3}"/>
              </a:ext>
            </a:extLst>
          </p:cNvPr>
          <p:cNvSpPr>
            <a:spLocks noGrp="1"/>
          </p:cNvSpPr>
          <p:nvPr>
            <p:ph type="title"/>
          </p:nvPr>
        </p:nvSpPr>
        <p:spPr>
          <a:xfrm>
            <a:off x="838200" y="2766218"/>
            <a:ext cx="10515600" cy="1325563"/>
          </a:xfrm>
        </p:spPr>
        <p:txBody>
          <a:bodyPr/>
          <a:lstStyle/>
          <a:p>
            <a:pPr algn="ctr"/>
            <a:r>
              <a:rPr lang="en-GB" b="1" dirty="0">
                <a:latin typeface="Arial" panose="020B0604020202020204" pitchFamily="34" charset="0"/>
                <a:cs typeface="Arial" panose="020B0604020202020204" pitchFamily="34" charset="0"/>
              </a:rPr>
              <a:t>Would you resist?</a:t>
            </a:r>
            <a:endParaRPr lang="en-US" b="1"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03A4FCD-CBDA-F74B-AF6F-8292769753DA}"/>
              </a:ext>
            </a:extLst>
          </p:cNvPr>
          <p:cNvSpPr txBox="1"/>
          <p:nvPr/>
        </p:nvSpPr>
        <p:spPr>
          <a:xfrm>
            <a:off x="3546486" y="2473830"/>
            <a:ext cx="3092058" cy="584775"/>
          </a:xfrm>
          <a:prstGeom prst="rect">
            <a:avLst/>
          </a:prstGeom>
          <a:noFill/>
          <a:ln>
            <a:noFill/>
          </a:ln>
        </p:spPr>
        <p:txBody>
          <a:bodyPr wrap="square" rtlCol="0">
            <a:spAutoFit/>
          </a:bodyPr>
          <a:lstStyle/>
          <a:p>
            <a:pPr algn="ctr"/>
            <a:r>
              <a:rPr lang="en-GB" sz="3200" b="1" dirty="0">
                <a:solidFill>
                  <a:srgbClr val="F86602"/>
                </a:solidFill>
                <a:latin typeface="Arial" panose="020B0604020202020204" pitchFamily="34" charset="0"/>
                <a:cs typeface="Arial" panose="020B0604020202020204" pitchFamily="34" charset="0"/>
              </a:rPr>
              <a:t>Activity Three:</a:t>
            </a:r>
            <a:endParaRPr lang="en-US" sz="3200" b="1" dirty="0">
              <a:solidFill>
                <a:srgbClr val="F86602"/>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1954DA5-C590-0E42-BF30-4CD7BA400E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1298" y="5697175"/>
            <a:ext cx="2654791" cy="1266922"/>
          </a:xfrm>
          <a:prstGeom prst="rect">
            <a:avLst/>
          </a:prstGeom>
        </p:spPr>
      </p:pic>
    </p:spTree>
    <p:extLst>
      <p:ext uri="{BB962C8B-B14F-4D97-AF65-F5344CB8AC3E}">
        <p14:creationId xmlns:p14="http://schemas.microsoft.com/office/powerpoint/2010/main" val="2558991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03C670-B80A-8A43-8E37-F42F6F40BC3D}"/>
              </a:ext>
            </a:extLst>
          </p:cNvPr>
          <p:cNvSpPr/>
          <p:nvPr/>
        </p:nvSpPr>
        <p:spPr>
          <a:xfrm>
            <a:off x="0" y="5705475"/>
            <a:ext cx="12192000" cy="11525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FCAF10E5-5A45-452F-A1BA-A0089B074B1E}"/>
              </a:ext>
            </a:extLst>
          </p:cNvPr>
          <p:cNvSpPr/>
          <p:nvPr/>
        </p:nvSpPr>
        <p:spPr>
          <a:xfrm>
            <a:off x="0" y="0"/>
            <a:ext cx="12192000" cy="1672046"/>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AutoNum type="arabicPeriod"/>
            </a:pPr>
            <a:endParaRPr lang="en-GB" sz="1400" u="sng" dirty="0">
              <a:solidFill>
                <a:schemeClr val="tx1"/>
              </a:solidFill>
              <a:latin typeface="Arial" panose="020B0604020202020204" pitchFamily="34" charset="0"/>
              <a:cs typeface="Arial" panose="020B0604020202020204" pitchFamily="34" charset="0"/>
            </a:endParaRPr>
          </a:p>
          <a:p>
            <a:pPr marL="457200" indent="-457200" algn="ctr">
              <a:buAutoNum type="arabicPeriod"/>
            </a:pPr>
            <a:r>
              <a:rPr lang="en-GB" sz="2200" u="sng" dirty="0">
                <a:solidFill>
                  <a:schemeClr val="tx1"/>
                </a:solidFill>
                <a:latin typeface="Arial" panose="020B0604020202020204" pitchFamily="34" charset="0"/>
                <a:cs typeface="Arial" panose="020B0604020202020204" pitchFamily="34" charset="0"/>
              </a:rPr>
              <a:t>Read</a:t>
            </a:r>
            <a:r>
              <a:rPr lang="en-GB" sz="2200" dirty="0">
                <a:solidFill>
                  <a:schemeClr val="tx1"/>
                </a:solidFill>
                <a:latin typeface="Arial" panose="020B0604020202020204" pitchFamily="34" charset="0"/>
                <a:cs typeface="Arial" panose="020B0604020202020204" pitchFamily="34" charset="0"/>
              </a:rPr>
              <a:t> the scenario below and </a:t>
            </a:r>
            <a:r>
              <a:rPr lang="en-GB" sz="2200" u="sng" dirty="0">
                <a:solidFill>
                  <a:schemeClr val="tx1"/>
                </a:solidFill>
                <a:latin typeface="Arial" panose="020B0604020202020204" pitchFamily="34" charset="0"/>
                <a:cs typeface="Arial" panose="020B0604020202020204" pitchFamily="34" charset="0"/>
              </a:rPr>
              <a:t>think</a:t>
            </a:r>
            <a:r>
              <a:rPr lang="en-GB" sz="2200" dirty="0">
                <a:solidFill>
                  <a:schemeClr val="tx1"/>
                </a:solidFill>
                <a:latin typeface="Arial" panose="020B0604020202020204" pitchFamily="34" charset="0"/>
                <a:cs typeface="Arial" panose="020B0604020202020204" pitchFamily="34" charset="0"/>
              </a:rPr>
              <a:t> about your answer to the question below.</a:t>
            </a:r>
          </a:p>
          <a:p>
            <a:pPr marL="457200" indent="-457200" algn="ctr">
              <a:buAutoNum type="arabicPeriod"/>
            </a:pPr>
            <a:r>
              <a:rPr lang="en-GB" sz="2200" u="sng" dirty="0">
                <a:solidFill>
                  <a:schemeClr val="tx1"/>
                </a:solidFill>
                <a:latin typeface="Arial" panose="020B0604020202020204" pitchFamily="34" charset="0"/>
                <a:cs typeface="Arial" panose="020B0604020202020204" pitchFamily="34" charset="0"/>
              </a:rPr>
              <a:t>Share</a:t>
            </a:r>
            <a:r>
              <a:rPr lang="en-GB" sz="2200" dirty="0">
                <a:solidFill>
                  <a:schemeClr val="tx1"/>
                </a:solidFill>
                <a:latin typeface="Arial" panose="020B0604020202020204" pitchFamily="34" charset="0"/>
                <a:cs typeface="Arial" panose="020B0604020202020204" pitchFamily="34" charset="0"/>
              </a:rPr>
              <a:t> your initial thoughts with your partner.</a:t>
            </a:r>
          </a:p>
        </p:txBody>
      </p:sp>
      <p:sp>
        <p:nvSpPr>
          <p:cNvPr id="5" name="Rectangle 4">
            <a:extLst>
              <a:ext uri="{FF2B5EF4-FFF2-40B4-BE49-F238E27FC236}">
                <a16:creationId xmlns:a16="http://schemas.microsoft.com/office/drawing/2014/main" id="{014110EF-3D05-4C40-8D73-4635B245E5C4}"/>
              </a:ext>
            </a:extLst>
          </p:cNvPr>
          <p:cNvSpPr/>
          <p:nvPr/>
        </p:nvSpPr>
        <p:spPr>
          <a:xfrm>
            <a:off x="0" y="5734050"/>
            <a:ext cx="12192000" cy="1152525"/>
          </a:xfrm>
          <a:prstGeom prst="rect">
            <a:avLst/>
          </a:prstGeom>
          <a:solidFill>
            <a:srgbClr val="E9E0DA"/>
          </a:solidFill>
          <a:ln>
            <a:solidFill>
              <a:srgbClr val="E9E0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b="1" dirty="0">
                <a:solidFill>
                  <a:schemeClr val="tx1"/>
                </a:solidFill>
                <a:latin typeface="Arial" panose="020B0604020202020204" pitchFamily="34" charset="0"/>
                <a:cs typeface="Arial" panose="020B0604020202020204" pitchFamily="34" charset="0"/>
              </a:rPr>
              <a:t>Challenge: </a:t>
            </a:r>
            <a:r>
              <a:rPr lang="en-GB" sz="2200" dirty="0">
                <a:solidFill>
                  <a:schemeClr val="tx1"/>
                </a:solidFill>
                <a:latin typeface="Arial" panose="020B0604020202020204" pitchFamily="34" charset="0"/>
                <a:cs typeface="Arial" panose="020B0604020202020204" pitchFamily="34" charset="0"/>
              </a:rPr>
              <a:t>Would you always make the same choice to resist or to not resist? </a:t>
            </a:r>
          </a:p>
          <a:p>
            <a:pPr algn="ctr"/>
            <a:r>
              <a:rPr lang="en-GB" sz="2200" dirty="0">
                <a:solidFill>
                  <a:schemeClr val="tx1"/>
                </a:solidFill>
                <a:latin typeface="Arial" panose="020B0604020202020204" pitchFamily="34" charset="0"/>
                <a:cs typeface="Arial" panose="020B0604020202020204" pitchFamily="34" charset="0"/>
              </a:rPr>
              <a:t>What might influence your choices?</a:t>
            </a:r>
          </a:p>
        </p:txBody>
      </p:sp>
      <p:sp>
        <p:nvSpPr>
          <p:cNvPr id="2" name="TextBox 1">
            <a:extLst>
              <a:ext uri="{FF2B5EF4-FFF2-40B4-BE49-F238E27FC236}">
                <a16:creationId xmlns:a16="http://schemas.microsoft.com/office/drawing/2014/main" id="{D242128B-C4E5-4E11-8927-A276149A5C03}"/>
              </a:ext>
            </a:extLst>
          </p:cNvPr>
          <p:cNvSpPr txBox="1"/>
          <p:nvPr/>
        </p:nvSpPr>
        <p:spPr>
          <a:xfrm>
            <a:off x="649625" y="4581932"/>
            <a:ext cx="10987767" cy="420628"/>
          </a:xfrm>
          <a:prstGeom prst="rect">
            <a:avLst/>
          </a:prstGeom>
          <a:noFill/>
        </p:spPr>
        <p:txBody>
          <a:bodyPr wrap="square" rtlCol="0">
            <a:spAutoFit/>
          </a:bodyPr>
          <a:lstStyle/>
          <a:p>
            <a:pPr algn="ctr"/>
            <a:r>
              <a:rPr lang="en-GB" sz="3200" b="1" baseline="-25000" dirty="0">
                <a:solidFill>
                  <a:srgbClr val="F86602"/>
                </a:solidFill>
                <a:latin typeface="Arial" panose="020B0604020202020204" pitchFamily="34" charset="0"/>
                <a:cs typeface="Arial" panose="020B0604020202020204" pitchFamily="34" charset="0"/>
              </a:rPr>
              <a:t>Would you join a resistance movement in this situation? Why or why not?</a:t>
            </a:r>
          </a:p>
        </p:txBody>
      </p:sp>
      <p:sp>
        <p:nvSpPr>
          <p:cNvPr id="3" name="Rectangle 2">
            <a:extLst>
              <a:ext uri="{FF2B5EF4-FFF2-40B4-BE49-F238E27FC236}">
                <a16:creationId xmlns:a16="http://schemas.microsoft.com/office/drawing/2014/main" id="{87C03D43-8A5B-554D-B93E-77D5F6575E54}"/>
              </a:ext>
            </a:extLst>
          </p:cNvPr>
          <p:cNvSpPr/>
          <p:nvPr/>
        </p:nvSpPr>
        <p:spPr>
          <a:xfrm>
            <a:off x="649625" y="2290724"/>
            <a:ext cx="10892750" cy="2152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900" dirty="0">
                <a:solidFill>
                  <a:srgbClr val="F86602"/>
                </a:solidFill>
                <a:latin typeface="Arial" panose="020B0604020202020204" pitchFamily="34" charset="0"/>
                <a:cs typeface="Arial" panose="020B0604020202020204" pitchFamily="34" charset="0"/>
              </a:rPr>
              <a:t>	You are a US citizen and the President has been attacked and killed. A radical political religious group has taken over. They have suspended the country’s laws and censored the newspapers. Women are unable to own property or money, are not allowed to read or write, and are not allowed control over if they have children, when they have them, or who they have them with.</a:t>
            </a:r>
          </a:p>
          <a:p>
            <a:r>
              <a:rPr lang="en-GB" sz="1900" dirty="0">
                <a:solidFill>
                  <a:srgbClr val="F86602"/>
                </a:solidFill>
                <a:latin typeface="Arial" panose="020B0604020202020204" pitchFamily="34" charset="0"/>
                <a:cs typeface="Arial" panose="020B0604020202020204" pitchFamily="34" charset="0"/>
              </a:rPr>
              <a:t>	Women are given different ranks and each rank has a different colour to wear (blue is the most important and black is the least important). Women who break the rules are punished by, for example, being sent away to clean up toxic waste or to work as prostitutes. </a:t>
            </a:r>
            <a:endParaRPr lang="en-GB" sz="1900" b="1" dirty="0">
              <a:solidFill>
                <a:srgbClr val="F8660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1475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3994</TotalTime>
  <Words>447</Words>
  <Application>Microsoft Macintosh PowerPoint</Application>
  <PresentationFormat>Widescreen</PresentationFormat>
  <Paragraphs>55</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LO: To understand resistance and resistance movements.</vt:lpstr>
      <vt:lpstr>Starter</vt:lpstr>
      <vt:lpstr>What is resistance and activism?</vt:lpstr>
      <vt:lpstr>What do we mean by resistance?</vt:lpstr>
      <vt:lpstr>PowerPoint Presentation</vt:lpstr>
      <vt:lpstr>How do people resist?</vt:lpstr>
      <vt:lpstr>PowerPoint Presentation</vt:lpstr>
      <vt:lpstr>Would you resist?</vt:lpstr>
      <vt:lpstr>PowerPoint Presentation</vt:lpstr>
      <vt:lpstr>Plenary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Hand</dc:creator>
  <cp:lastModifiedBy>Anderson, Lucy</cp:lastModifiedBy>
  <cp:revision>73</cp:revision>
  <dcterms:created xsi:type="dcterms:W3CDTF">2019-05-18T15:03:00Z</dcterms:created>
  <dcterms:modified xsi:type="dcterms:W3CDTF">2020-04-17T07:56:49Z</dcterms:modified>
</cp:coreProperties>
</file>