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9" r:id="rId3"/>
    <p:sldId id="280" r:id="rId4"/>
    <p:sldId id="281" r:id="rId5"/>
    <p:sldId id="256" r:id="rId6"/>
    <p:sldId id="282" r:id="rId7"/>
    <p:sldId id="273" r:id="rId8"/>
    <p:sldId id="283" r:id="rId9"/>
    <p:sldId id="258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602"/>
    <a:srgbClr val="E9E0DA"/>
    <a:srgbClr val="E9E0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2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4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2EB99-3AC5-4438-8F3D-073B982A3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43A0EA-7ABF-4D74-B281-22F3F69A51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E255A-9B24-4EAF-8FCE-0CFB75499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216A7-BD1A-4086-AB11-1ED8F47BB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AF984-1722-4B58-98AF-AA875653C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597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EA1B-2BB1-4064-9D15-D1918FD23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6B6F36-5DB6-49F2-8F1F-15A038AA56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50543-64C4-432C-BDF1-E4936BE29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77C-0042-43E5-9A28-FE62FA9F4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30F75-063F-45E4-BD42-C3D7E85BB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94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221EDA-5DE6-4E8F-9075-7EBC451D49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13E3C9-31E4-4A75-A56F-0E5E2E41D6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9E408-11C9-4942-B315-927A6E313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B08F6-8EAC-4907-A143-0ABF5D11E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9FDA7-00F1-4928-92F1-3AB9751E1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638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92CDE-B096-42E2-A8DD-00EA343B8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93C36-2D27-43A2-8C15-2ECFBC460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92003-A04E-4D84-A081-45051F2F0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7624F-8778-4B30-87A3-F7CB3051B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EE9C2-F4BA-488E-A5E6-B732011F9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69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6B78A-9731-45FD-80B4-6CBDA5B3A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10F31-4135-453C-B8C0-DD4DF7059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7A418-697A-473C-BFE1-AD76029EB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DECC22-2EB9-482B-962E-6782BE80D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C682-E64E-44B8-B59C-7094D2654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838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CB985-91A3-494A-BE59-7D943EF8D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DE5AA-C28A-4E44-BDBA-CC8CEE48E8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D5B2F0-B664-448F-BFBA-C93F3471C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EB488D-7E35-4A9B-8880-7B7C370A7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D289D5-AB06-4529-86B8-AD0C94D76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6575F-D7C9-481A-9262-DDFFFDCA0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63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6BA34-D6AC-4D67-AAD3-FFA694724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E78C00-B9F8-4C9F-84F9-B7629CCB1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07AB3-4832-486A-BF06-33FC52AF8A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449F86-EE27-4BE8-A47C-D82E3C02BD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A9F046-9E96-4F94-A735-8C249E2413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09319E-3E97-44E5-825C-5685D7169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BB846A-814F-4536-A722-22C740767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E84627-F839-4030-82E7-907CCCBB6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989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53A12-6AAD-4270-9C01-A14A03192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8A4021-D0C4-4CAD-934F-A38DAEE05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07FA89-1845-4A26-B866-FFF5CEEDF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FB6896-B766-447B-ADE1-6301BEE29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774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EBB39E-4D18-46A5-BD56-AA1D26E94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E1FB72-77C3-4CBA-A1D8-A31F4909B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88D9B0-D355-4E05-9815-B3D5ED4D6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277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C0F14-BC5E-4A88-8A30-4269B7CD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F3B14-D77F-41D3-A601-1DB30721D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BA096-7ACB-43F0-8960-F203B39C7F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149B58-BF25-491F-85E1-8D1879252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E69F9A-84FB-45AC-A4E3-639F4E8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949BA9-D1E8-4A4F-8E2C-9CE478DA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20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21A78-63FC-4EC8-8589-D77F14ABC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D0C95A-FEDD-4EF8-AA10-AD7A61BA9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7A8919-AD63-4BDC-A900-C8D2F97637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DEAC21-30A8-4DF2-B8C5-7B6D0BCE4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0F6042-C08B-4C93-B92A-E977E581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93D939-B767-4F75-9791-75DF2B07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859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2E9394-5767-482E-BD7A-54A4081A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291B81-8E67-401C-B3B6-190E25A8A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C4858-8C54-4C9C-8E0F-4C46D57EF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713AD-529B-4830-8C31-A5B121995B89}" type="datetimeFigureOut">
              <a:rPr lang="en-GB" smtClean="0"/>
              <a:t>17/04/2020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999B2-8E09-4A21-817C-303775A970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8A949-3B4F-4577-AB6C-D1467CCF02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C9102-53C3-4572-9EE8-F447AA88F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79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587" y="2766218"/>
            <a:ext cx="10606825" cy="1325563"/>
          </a:xfrm>
        </p:spPr>
        <p:txBody>
          <a:bodyPr>
            <a:normAutofit/>
          </a:bodyPr>
          <a:lstStyle/>
          <a:p>
            <a:pPr algn="ctr"/>
            <a:r>
              <a:rPr lang="en-GB" sz="3700" b="1" dirty="0">
                <a:latin typeface="Arial" panose="020B0604020202020204" pitchFamily="34" charset="0"/>
                <a:cs typeface="Arial" panose="020B0604020202020204" pitchFamily="34" charset="0"/>
              </a:rPr>
              <a:t>LO: To explore and identify</a:t>
            </a:r>
            <a:br>
              <a:rPr lang="en-GB" sz="3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700" b="1" dirty="0">
                <a:latin typeface="Arial" panose="020B0604020202020204" pitchFamily="34" charset="0"/>
                <a:cs typeface="Arial" panose="020B0604020202020204" pitchFamily="34" charset="0"/>
              </a:rPr>
              <a:t>how to grow in self-belief.</a:t>
            </a:r>
            <a:endParaRPr lang="en-US" sz="3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B1C86FF-9DFE-024D-A5BB-974676E7FF5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8E0DA"/>
              </a:clrFrom>
              <a:clrTo>
                <a:srgbClr val="E8E0D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8986" y="3814081"/>
            <a:ext cx="2687404" cy="277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4811D7-970C-3F42-B33A-E248032BEE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298" y="5697175"/>
            <a:ext cx="2654791" cy="126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521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A7D9305-FE9B-8546-BB9F-762848F07B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t="17206" r="15662" b="17460"/>
          <a:stretch/>
        </p:blipFill>
        <p:spPr>
          <a:xfrm>
            <a:off x="10241866" y="5919729"/>
            <a:ext cx="1813656" cy="821814"/>
          </a:xfrm>
          <a:prstGeom prst="rect">
            <a:avLst/>
          </a:prstGeom>
        </p:spPr>
      </p:pic>
      <p:sp>
        <p:nvSpPr>
          <p:cNvPr id="34" name="Right Triangle 33">
            <a:extLst>
              <a:ext uri="{FF2B5EF4-FFF2-40B4-BE49-F238E27FC236}">
                <a16:creationId xmlns:a16="http://schemas.microsoft.com/office/drawing/2014/main" id="{A8F2F998-CC34-764A-8574-3A6DBBD5CD9D}"/>
              </a:ext>
            </a:extLst>
          </p:cNvPr>
          <p:cNvSpPr/>
          <p:nvPr/>
        </p:nvSpPr>
        <p:spPr>
          <a:xfrm rot="5400000">
            <a:off x="1209215" y="-1209215"/>
            <a:ext cx="2166270" cy="4584700"/>
          </a:xfrm>
          <a:prstGeom prst="rtTriangle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20" y="88236"/>
            <a:ext cx="229048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00949AE-91AC-6A4F-BE3C-F3AABD32143E}"/>
              </a:ext>
            </a:extLst>
          </p:cNvPr>
          <p:cNvSpPr/>
          <p:nvPr/>
        </p:nvSpPr>
        <p:spPr>
          <a:xfrm>
            <a:off x="2168867" y="1756017"/>
            <a:ext cx="7854266" cy="996978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“self-belief”.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72A8D3D-1F48-8749-8DC2-AB7C9A3EB4B1}"/>
              </a:ext>
            </a:extLst>
          </p:cNvPr>
          <p:cNvSpPr/>
          <p:nvPr/>
        </p:nvSpPr>
        <p:spPr>
          <a:xfrm>
            <a:off x="2168867" y="3429000"/>
            <a:ext cx="7854266" cy="2166270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three actions you are going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take as a result of the activities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completed today.</a:t>
            </a:r>
          </a:p>
        </p:txBody>
      </p:sp>
      <p:sp>
        <p:nvSpPr>
          <p:cNvPr id="7" name="Oval Callout 6">
            <a:extLst>
              <a:ext uri="{FF2B5EF4-FFF2-40B4-BE49-F238E27FC236}">
                <a16:creationId xmlns:a16="http://schemas.microsoft.com/office/drawing/2014/main" id="{94CE2FA9-B716-E74D-8A94-0044CD9C356A}"/>
              </a:ext>
            </a:extLst>
          </p:cNvPr>
          <p:cNvSpPr/>
          <p:nvPr/>
        </p:nvSpPr>
        <p:spPr>
          <a:xfrm>
            <a:off x="10140266" y="393496"/>
            <a:ext cx="1548000" cy="1548000"/>
          </a:xfrm>
          <a:prstGeom prst="wedgeEllipseCallout">
            <a:avLst>
              <a:gd name="adj1" fmla="val -54878"/>
              <a:gd name="adj2" fmla="val 35765"/>
            </a:avLst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Has your answer changed?</a:t>
            </a:r>
          </a:p>
        </p:txBody>
      </p:sp>
    </p:spTree>
    <p:extLst>
      <p:ext uri="{BB962C8B-B14F-4D97-AF65-F5344CB8AC3E}">
        <p14:creationId xmlns:p14="http://schemas.microsoft.com/office/powerpoint/2010/main" val="327057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A7D9305-FE9B-8546-BB9F-762848F07B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t="17206" r="15662" b="17460"/>
          <a:stretch/>
        </p:blipFill>
        <p:spPr>
          <a:xfrm>
            <a:off x="10241866" y="5919729"/>
            <a:ext cx="1813656" cy="821814"/>
          </a:xfrm>
          <a:prstGeom prst="rect">
            <a:avLst/>
          </a:prstGeom>
        </p:spPr>
      </p:pic>
      <p:sp>
        <p:nvSpPr>
          <p:cNvPr id="34" name="Right Triangle 33">
            <a:extLst>
              <a:ext uri="{FF2B5EF4-FFF2-40B4-BE49-F238E27FC236}">
                <a16:creationId xmlns:a16="http://schemas.microsoft.com/office/drawing/2014/main" id="{A8F2F998-CC34-764A-8574-3A6DBBD5CD9D}"/>
              </a:ext>
            </a:extLst>
          </p:cNvPr>
          <p:cNvSpPr/>
          <p:nvPr/>
        </p:nvSpPr>
        <p:spPr>
          <a:xfrm rot="5400000">
            <a:off x="1209215" y="-1209215"/>
            <a:ext cx="2166270" cy="4584700"/>
          </a:xfrm>
          <a:prstGeom prst="rtTriangle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20" y="88236"/>
            <a:ext cx="229048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00949AE-91AC-6A4F-BE3C-F3AABD32143E}"/>
              </a:ext>
            </a:extLst>
          </p:cNvPr>
          <p:cNvSpPr/>
          <p:nvPr/>
        </p:nvSpPr>
        <p:spPr>
          <a:xfrm>
            <a:off x="2168867" y="1756017"/>
            <a:ext cx="7854266" cy="996978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“self-belief”.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72A8D3D-1F48-8749-8DC2-AB7C9A3EB4B1}"/>
              </a:ext>
            </a:extLst>
          </p:cNvPr>
          <p:cNvSpPr/>
          <p:nvPr/>
        </p:nvSpPr>
        <p:spPr>
          <a:xfrm>
            <a:off x="2168867" y="3429000"/>
            <a:ext cx="7854266" cy="2166270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 and label the characteristics</a:t>
            </a:r>
          </a:p>
          <a:p>
            <a:pPr algn="ctr"/>
            <a:r>
              <a:rPr lang="en-GB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 person who has “self-belief”</a:t>
            </a:r>
          </a:p>
          <a:p>
            <a:pPr algn="ctr"/>
            <a:r>
              <a:rPr lang="en-GB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(or someone who does not). </a:t>
            </a: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79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601" y="378003"/>
            <a:ext cx="10928797" cy="1325563"/>
          </a:xfrm>
        </p:spPr>
        <p:txBody>
          <a:bodyPr>
            <a:normAutofit/>
          </a:bodyPr>
          <a:lstStyle/>
          <a:p>
            <a:pPr algn="ctr"/>
            <a:r>
              <a:rPr lang="en-GB" sz="3700" b="1" dirty="0">
                <a:latin typeface="Arial" panose="020B0604020202020204" pitchFamily="34" charset="0"/>
                <a:cs typeface="Arial" panose="020B0604020202020204" pitchFamily="34" charset="0"/>
              </a:rPr>
              <a:t>What is the value of education and self-belief?</a:t>
            </a:r>
            <a:endParaRPr lang="en-US" sz="3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7D9305-FE9B-8546-BB9F-762848F07B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9" t="17206" r="15662" b="17460"/>
          <a:stretch/>
        </p:blipFill>
        <p:spPr>
          <a:xfrm>
            <a:off x="10241866" y="5919729"/>
            <a:ext cx="1813656" cy="8218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1C86FF-9DFE-024D-A5BB-974676E7FF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8E0DA"/>
              </a:clrFrom>
              <a:clrTo>
                <a:srgbClr val="E8E0D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1725" y="1206814"/>
            <a:ext cx="2687404" cy="277700"/>
          </a:xfrm>
          <a:prstGeom prst="rect">
            <a:avLst/>
          </a:prstGeom>
        </p:spPr>
      </p:pic>
      <p:sp>
        <p:nvSpPr>
          <p:cNvPr id="5" name="Snip Same-side Corner of Rectangle 4">
            <a:extLst>
              <a:ext uri="{FF2B5EF4-FFF2-40B4-BE49-F238E27FC236}">
                <a16:creationId xmlns:a16="http://schemas.microsoft.com/office/drawing/2014/main" id="{0C97C49D-2522-9447-B364-57AEB1B72B53}"/>
              </a:ext>
            </a:extLst>
          </p:cNvPr>
          <p:cNvSpPr/>
          <p:nvPr/>
        </p:nvSpPr>
        <p:spPr>
          <a:xfrm rot="5400000">
            <a:off x="312542" y="1378147"/>
            <a:ext cx="4140098" cy="4765183"/>
          </a:xfrm>
          <a:prstGeom prst="snip2Same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B4434B-B94D-2140-BBCF-4902B88FDA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9" t="9507" r="10202" b="6087"/>
          <a:stretch/>
        </p:blipFill>
        <p:spPr>
          <a:xfrm>
            <a:off x="5544889" y="1690688"/>
            <a:ext cx="6210147" cy="41400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C96ABB-956E-A743-B460-C6B1CCFD22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994" y="3016251"/>
            <a:ext cx="2025207" cy="307463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DA9F3BE-7DD2-484A-B0E0-5D5DCCD960C2}"/>
              </a:ext>
            </a:extLst>
          </p:cNvPr>
          <p:cNvSpPr/>
          <p:nvPr/>
        </p:nvSpPr>
        <p:spPr>
          <a:xfrm>
            <a:off x="144856" y="1954307"/>
            <a:ext cx="4272597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300" dirty="0">
                <a:latin typeface="Arial" panose="020B0604020202020204" pitchFamily="34" charset="0"/>
                <a:cs typeface="Arial" panose="020B0604020202020204" pitchFamily="34" charset="0"/>
              </a:rPr>
              <a:t>Former first lady and author of bestseller </a:t>
            </a:r>
            <a:r>
              <a:rPr lang="en-GB" sz="2300" i="1" dirty="0">
                <a:latin typeface="Arial" panose="020B0604020202020204" pitchFamily="34" charset="0"/>
                <a:cs typeface="Arial" panose="020B0604020202020204" pitchFamily="34" charset="0"/>
              </a:rPr>
              <a:t>Becoming</a:t>
            </a:r>
            <a:r>
              <a:rPr lang="en-GB" sz="2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300" b="1" dirty="0">
                <a:latin typeface="Arial" panose="020B0604020202020204" pitchFamily="34" charset="0"/>
                <a:cs typeface="Arial" panose="020B0604020202020204" pitchFamily="34" charset="0"/>
              </a:rPr>
              <a:t>Michelle Obama</a:t>
            </a:r>
            <a:r>
              <a:rPr lang="en-GB" sz="23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23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300" dirty="0">
                <a:latin typeface="Arial" panose="020B0604020202020204" pitchFamily="34" charset="0"/>
                <a:cs typeface="Arial" panose="020B0604020202020204" pitchFamily="34" charset="0"/>
              </a:rPr>
              <a:t>paid a special visit to Elizabeth Garrett Anderson School in Islington, London, to talk to pupils about empowerment through education and the importance of self-belief in achieving your goals.</a:t>
            </a:r>
          </a:p>
        </p:txBody>
      </p:sp>
    </p:spTree>
    <p:extLst>
      <p:ext uri="{BB962C8B-B14F-4D97-AF65-F5344CB8AC3E}">
        <p14:creationId xmlns:p14="http://schemas.microsoft.com/office/powerpoint/2010/main" val="3759683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587" y="2766218"/>
            <a:ext cx="10606825" cy="1325563"/>
          </a:xfrm>
        </p:spPr>
        <p:txBody>
          <a:bodyPr>
            <a:normAutofit/>
          </a:bodyPr>
          <a:lstStyle/>
          <a:p>
            <a:pPr algn="ctr"/>
            <a:r>
              <a:rPr lang="en-GB" sz="3700" b="1" dirty="0">
                <a:latin typeface="Arial" panose="020B0604020202020204" pitchFamily="34" charset="0"/>
                <a:cs typeface="Arial" panose="020B0604020202020204" pitchFamily="34" charset="0"/>
              </a:rPr>
              <a:t>How do we overcome barriers?</a:t>
            </a:r>
            <a:endParaRPr lang="en-US" sz="3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12EF17-3511-0640-8781-1E6EB43C8275}"/>
              </a:ext>
            </a:extLst>
          </p:cNvPr>
          <p:cNvSpPr txBox="1"/>
          <p:nvPr/>
        </p:nvSpPr>
        <p:spPr>
          <a:xfrm>
            <a:off x="2348470" y="2623813"/>
            <a:ext cx="30920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One:</a:t>
            </a:r>
            <a:endParaRPr lang="en-US" sz="3200" b="1" dirty="0">
              <a:solidFill>
                <a:srgbClr val="F866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F88E1B-FB8F-024D-A509-9C7F7FFC7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298" y="5697175"/>
            <a:ext cx="2654791" cy="126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067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9DDB3BD-9BAE-2341-95D3-1225C86C7970}"/>
              </a:ext>
            </a:extLst>
          </p:cNvPr>
          <p:cNvSpPr/>
          <p:nvPr/>
        </p:nvSpPr>
        <p:spPr>
          <a:xfrm>
            <a:off x="0" y="5438351"/>
            <a:ext cx="12192000" cy="1438700"/>
          </a:xfrm>
          <a:prstGeom prst="rect">
            <a:avLst/>
          </a:prstGeom>
          <a:solidFill>
            <a:srgbClr val="E9E0DB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11ECC4-6856-452A-A481-27E2B866EA67}"/>
              </a:ext>
            </a:extLst>
          </p:cNvPr>
          <p:cNvSpPr/>
          <p:nvPr/>
        </p:nvSpPr>
        <p:spPr>
          <a:xfrm>
            <a:off x="0" y="-14068"/>
            <a:ext cx="12192000" cy="1483639"/>
          </a:xfrm>
          <a:prstGeom prst="rect">
            <a:avLst/>
          </a:prstGeom>
          <a:solidFill>
            <a:srgbClr val="E9E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we watch Obama speak, write down key ideas under each heading.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235079-2A59-4452-B9BC-217C8289DB13}"/>
              </a:ext>
            </a:extLst>
          </p:cNvPr>
          <p:cNvSpPr/>
          <p:nvPr/>
        </p:nvSpPr>
        <p:spPr>
          <a:xfrm>
            <a:off x="0" y="5438351"/>
            <a:ext cx="12192000" cy="1438700"/>
          </a:xfrm>
          <a:prstGeom prst="rect">
            <a:avLst/>
          </a:prstGeom>
          <a:solidFill>
            <a:srgbClr val="E9E0DB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 </a:t>
            </a:r>
            <a:r>
              <a:rPr lang="en-GB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are these similar or different to the barriers that you face?</a:t>
            </a:r>
          </a:p>
          <a:p>
            <a:pPr algn="ctr"/>
            <a:r>
              <a:rPr lang="en-GB" sz="2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are these strategies for overcoming barriers similar or different to those that you use?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02BB08-9A16-4CC9-9CBD-1A502F4D6476}"/>
              </a:ext>
            </a:extLst>
          </p:cNvPr>
          <p:cNvCxnSpPr>
            <a:cxnSpLocks/>
          </p:cNvCxnSpPr>
          <p:nvPr/>
        </p:nvCxnSpPr>
        <p:spPr>
          <a:xfrm>
            <a:off x="4046220" y="1833878"/>
            <a:ext cx="0" cy="3233420"/>
          </a:xfrm>
          <a:prstGeom prst="line">
            <a:avLst/>
          </a:prstGeom>
          <a:ln w="31750">
            <a:solidFill>
              <a:srgbClr val="E9E0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253A0F1-E856-4656-9E76-685A37F890C8}"/>
              </a:ext>
            </a:extLst>
          </p:cNvPr>
          <p:cNvSpPr txBox="1"/>
          <p:nvPr/>
        </p:nvSpPr>
        <p:spPr>
          <a:xfrm flipH="1">
            <a:off x="438784" y="1965323"/>
            <a:ext cx="3357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barriers did Obama face as a student?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3CA04E-CD1E-4F61-BEEB-279893941AA0}"/>
              </a:ext>
            </a:extLst>
          </p:cNvPr>
          <p:cNvSpPr txBox="1"/>
          <p:nvPr/>
        </p:nvSpPr>
        <p:spPr>
          <a:xfrm flipH="1">
            <a:off x="8205758" y="1960878"/>
            <a:ext cx="3492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did she overcome the barriers and reach her goals?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C482C1-260E-4F0F-93AF-92DF854BFBFA}"/>
              </a:ext>
            </a:extLst>
          </p:cNvPr>
          <p:cNvCxnSpPr>
            <a:cxnSpLocks/>
          </p:cNvCxnSpPr>
          <p:nvPr/>
        </p:nvCxnSpPr>
        <p:spPr>
          <a:xfrm>
            <a:off x="7872442" y="1788052"/>
            <a:ext cx="0" cy="3325071"/>
          </a:xfrm>
          <a:prstGeom prst="line">
            <a:avLst/>
          </a:prstGeom>
          <a:ln w="31750">
            <a:solidFill>
              <a:srgbClr val="E9E0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8AFB499-575C-4781-BB8E-394A4A2018AB}"/>
              </a:ext>
            </a:extLst>
          </p:cNvPr>
          <p:cNvSpPr txBox="1"/>
          <p:nvPr/>
        </p:nvSpPr>
        <p:spPr>
          <a:xfrm flipH="1">
            <a:off x="8131247" y="1960878"/>
            <a:ext cx="3357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F4B183-BFA7-4328-A405-F37415D67BEE}"/>
              </a:ext>
            </a:extLst>
          </p:cNvPr>
          <p:cNvSpPr txBox="1"/>
          <p:nvPr/>
        </p:nvSpPr>
        <p:spPr>
          <a:xfrm flipH="1">
            <a:off x="4055454" y="1960878"/>
            <a:ext cx="3816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goals did Obama reach?  What has she achieved?</a:t>
            </a:r>
          </a:p>
        </p:txBody>
      </p:sp>
    </p:spTree>
    <p:extLst>
      <p:ext uri="{BB962C8B-B14F-4D97-AF65-F5344CB8AC3E}">
        <p14:creationId xmlns:p14="http://schemas.microsoft.com/office/powerpoint/2010/main" val="49952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587" y="2766218"/>
            <a:ext cx="10606825" cy="1325563"/>
          </a:xfrm>
        </p:spPr>
        <p:txBody>
          <a:bodyPr>
            <a:normAutofit/>
          </a:bodyPr>
          <a:lstStyle/>
          <a:p>
            <a:pPr algn="ctr"/>
            <a:r>
              <a:rPr lang="en-GB" sz="3700" b="1" dirty="0">
                <a:latin typeface="Arial" panose="020B0604020202020204" pitchFamily="34" charset="0"/>
                <a:cs typeface="Arial" panose="020B0604020202020204" pitchFamily="34" charset="0"/>
              </a:rPr>
              <a:t>How can we support ourselves and others?</a:t>
            </a:r>
            <a:endParaRPr lang="en-US" sz="3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12EF17-3511-0640-8781-1E6EB43C8275}"/>
              </a:ext>
            </a:extLst>
          </p:cNvPr>
          <p:cNvSpPr txBox="1"/>
          <p:nvPr/>
        </p:nvSpPr>
        <p:spPr>
          <a:xfrm>
            <a:off x="976870" y="2623813"/>
            <a:ext cx="30920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Two:</a:t>
            </a:r>
            <a:endParaRPr lang="en-US" sz="3200" b="1" dirty="0">
              <a:solidFill>
                <a:srgbClr val="F866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FD761B-E1E9-7645-A976-1F4A03D076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298" y="5697175"/>
            <a:ext cx="2654791" cy="126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314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DA473189-6403-794B-975B-0517BB666658}"/>
              </a:ext>
            </a:extLst>
          </p:cNvPr>
          <p:cNvSpPr/>
          <p:nvPr/>
        </p:nvSpPr>
        <p:spPr>
          <a:xfrm>
            <a:off x="0" y="5419300"/>
            <a:ext cx="12192000" cy="1438700"/>
          </a:xfrm>
          <a:prstGeom prst="rect">
            <a:avLst/>
          </a:prstGeom>
          <a:solidFill>
            <a:srgbClr val="E9E0DB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11ECC4-6856-452A-A481-27E2B866EA67}"/>
              </a:ext>
            </a:extLst>
          </p:cNvPr>
          <p:cNvSpPr/>
          <p:nvPr/>
        </p:nvSpPr>
        <p:spPr>
          <a:xfrm>
            <a:off x="0" y="-14068"/>
            <a:ext cx="12192000" cy="1483639"/>
          </a:xfrm>
          <a:prstGeom prst="rect">
            <a:avLst/>
          </a:prstGeom>
          <a:solidFill>
            <a:srgbClr val="E9E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a partner:</a:t>
            </a:r>
          </a:p>
          <a:p>
            <a:pPr algn="ctr"/>
            <a:r>
              <a:rPr lang="en-GB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Brainstorm the ways you can support yourself to be the best you can be.</a:t>
            </a:r>
          </a:p>
          <a:p>
            <a:pPr algn="ctr"/>
            <a:r>
              <a:rPr lang="en-GB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Brainstorm the ways you can support others to be the best they can be.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235079-2A59-4452-B9BC-217C8289DB13}"/>
              </a:ext>
            </a:extLst>
          </p:cNvPr>
          <p:cNvSpPr/>
          <p:nvPr/>
        </p:nvSpPr>
        <p:spPr>
          <a:xfrm>
            <a:off x="0" y="5438351"/>
            <a:ext cx="12192000" cy="1438700"/>
          </a:xfrm>
          <a:prstGeom prst="rect">
            <a:avLst/>
          </a:prstGeom>
          <a:solidFill>
            <a:srgbClr val="E9E0DB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 </a:t>
            </a:r>
            <a:r>
              <a:rPr lang="en-GB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Circle three strategies that would be easy to start doing.</a:t>
            </a:r>
            <a:endParaRPr lang="en-GB" sz="2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Underline three strategies that would have a big positive impact on you or someone else.</a:t>
            </a:r>
          </a:p>
          <a:p>
            <a:pPr algn="ctr"/>
            <a:r>
              <a:rPr lang="en-GB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strategies have you circled </a:t>
            </a:r>
            <a:r>
              <a:rPr lang="en-GB" sz="2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underlined? What does this tell you?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21F8FB0-CA94-D943-84D0-D7544F3DE3A6}"/>
              </a:ext>
            </a:extLst>
          </p:cNvPr>
          <p:cNvSpPr/>
          <p:nvPr/>
        </p:nvSpPr>
        <p:spPr>
          <a:xfrm>
            <a:off x="1930402" y="2005742"/>
            <a:ext cx="2731911" cy="2664178"/>
          </a:xfrm>
          <a:prstGeom prst="ellipse">
            <a:avLst/>
          </a:prstGeom>
          <a:noFill/>
          <a:ln w="5715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Strategies to support myself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4542E59-57F1-1A43-AAE8-FACE38156EA6}"/>
              </a:ext>
            </a:extLst>
          </p:cNvPr>
          <p:cNvCxnSpPr>
            <a:cxnSpLocks/>
          </p:cNvCxnSpPr>
          <p:nvPr/>
        </p:nvCxnSpPr>
        <p:spPr>
          <a:xfrm flipH="1" flipV="1">
            <a:off x="1294176" y="2362948"/>
            <a:ext cx="728300" cy="410655"/>
          </a:xfrm>
          <a:prstGeom prst="straightConnector1">
            <a:avLst/>
          </a:prstGeom>
          <a:ln w="5715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E375FCEC-F6F5-E944-8E4E-7101E919292B}"/>
              </a:ext>
            </a:extLst>
          </p:cNvPr>
          <p:cNvSpPr/>
          <p:nvPr/>
        </p:nvSpPr>
        <p:spPr>
          <a:xfrm>
            <a:off x="7220148" y="2042057"/>
            <a:ext cx="2731911" cy="2664178"/>
          </a:xfrm>
          <a:prstGeom prst="ellipse">
            <a:avLst/>
          </a:prstGeom>
          <a:noFill/>
          <a:ln w="57150">
            <a:solidFill>
              <a:srgbClr val="F866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Strategies to support others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51B7724-A1B4-204E-810F-5B7A6DF8E688}"/>
              </a:ext>
            </a:extLst>
          </p:cNvPr>
          <p:cNvCxnSpPr>
            <a:cxnSpLocks/>
          </p:cNvCxnSpPr>
          <p:nvPr/>
        </p:nvCxnSpPr>
        <p:spPr>
          <a:xfrm flipH="1" flipV="1">
            <a:off x="6673776" y="2362947"/>
            <a:ext cx="728300" cy="410655"/>
          </a:xfrm>
          <a:prstGeom prst="straightConnector1">
            <a:avLst/>
          </a:prstGeom>
          <a:ln w="5715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8681143-448C-644E-85F7-2B2C25F56EA6}"/>
              </a:ext>
            </a:extLst>
          </p:cNvPr>
          <p:cNvCxnSpPr>
            <a:cxnSpLocks/>
          </p:cNvCxnSpPr>
          <p:nvPr/>
        </p:nvCxnSpPr>
        <p:spPr>
          <a:xfrm flipV="1">
            <a:off x="4545095" y="2296189"/>
            <a:ext cx="753444" cy="477413"/>
          </a:xfrm>
          <a:prstGeom prst="straightConnector1">
            <a:avLst/>
          </a:prstGeom>
          <a:ln w="5715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DBB4BA2-05F6-FF46-802B-BCF9F4BF442D}"/>
              </a:ext>
            </a:extLst>
          </p:cNvPr>
          <p:cNvCxnSpPr>
            <a:cxnSpLocks/>
          </p:cNvCxnSpPr>
          <p:nvPr/>
        </p:nvCxnSpPr>
        <p:spPr>
          <a:xfrm flipV="1">
            <a:off x="9780479" y="2296188"/>
            <a:ext cx="753444" cy="477413"/>
          </a:xfrm>
          <a:prstGeom prst="straightConnector1">
            <a:avLst/>
          </a:prstGeom>
          <a:ln w="5715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A43A80D-54F5-9B48-ADD6-2F3F27495A32}"/>
              </a:ext>
            </a:extLst>
          </p:cNvPr>
          <p:cNvCxnSpPr>
            <a:cxnSpLocks/>
          </p:cNvCxnSpPr>
          <p:nvPr/>
        </p:nvCxnSpPr>
        <p:spPr>
          <a:xfrm>
            <a:off x="9618201" y="4210608"/>
            <a:ext cx="753444" cy="512247"/>
          </a:xfrm>
          <a:prstGeom prst="straightConnector1">
            <a:avLst/>
          </a:prstGeom>
          <a:ln w="5715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1693D41-8546-9444-880F-DB169ED761A8}"/>
              </a:ext>
            </a:extLst>
          </p:cNvPr>
          <p:cNvCxnSpPr>
            <a:cxnSpLocks/>
          </p:cNvCxnSpPr>
          <p:nvPr/>
        </p:nvCxnSpPr>
        <p:spPr>
          <a:xfrm>
            <a:off x="4411166" y="4132224"/>
            <a:ext cx="753444" cy="512247"/>
          </a:xfrm>
          <a:prstGeom prst="straightConnector1">
            <a:avLst/>
          </a:prstGeom>
          <a:ln w="5715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7A59EF9-2E7C-994A-B60C-D8F8021D2B37}"/>
              </a:ext>
            </a:extLst>
          </p:cNvPr>
          <p:cNvCxnSpPr>
            <a:cxnSpLocks/>
          </p:cNvCxnSpPr>
          <p:nvPr/>
        </p:nvCxnSpPr>
        <p:spPr>
          <a:xfrm flipH="1">
            <a:off x="6800562" y="4270090"/>
            <a:ext cx="762101" cy="515198"/>
          </a:xfrm>
          <a:prstGeom prst="straightConnector1">
            <a:avLst/>
          </a:prstGeom>
          <a:ln w="5715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AECBDB6-C7EA-E146-B242-3C7D3B07AB92}"/>
              </a:ext>
            </a:extLst>
          </p:cNvPr>
          <p:cNvCxnSpPr>
            <a:cxnSpLocks/>
          </p:cNvCxnSpPr>
          <p:nvPr/>
        </p:nvCxnSpPr>
        <p:spPr>
          <a:xfrm flipH="1">
            <a:off x="1549351" y="4249220"/>
            <a:ext cx="762101" cy="515198"/>
          </a:xfrm>
          <a:prstGeom prst="straightConnector1">
            <a:avLst/>
          </a:prstGeom>
          <a:ln w="57150">
            <a:solidFill>
              <a:srgbClr val="F8660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13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322A95-CA6B-4141-A18D-4DA70EB7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587" y="2766218"/>
            <a:ext cx="10606825" cy="1325563"/>
          </a:xfrm>
        </p:spPr>
        <p:txBody>
          <a:bodyPr>
            <a:normAutofit/>
          </a:bodyPr>
          <a:lstStyle/>
          <a:p>
            <a:pPr algn="ctr"/>
            <a:r>
              <a:rPr lang="en-GB" sz="3700" b="1" dirty="0">
                <a:latin typeface="Arial" panose="020B0604020202020204" pitchFamily="34" charset="0"/>
                <a:cs typeface="Arial" panose="020B0604020202020204" pitchFamily="34" charset="0"/>
              </a:rPr>
              <a:t>How can we become ourselves?</a:t>
            </a:r>
            <a:endParaRPr lang="en-US" sz="3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12EF17-3511-0640-8781-1E6EB43C8275}"/>
              </a:ext>
            </a:extLst>
          </p:cNvPr>
          <p:cNvSpPr txBox="1"/>
          <p:nvPr/>
        </p:nvSpPr>
        <p:spPr>
          <a:xfrm>
            <a:off x="2387107" y="2623813"/>
            <a:ext cx="30920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Three:</a:t>
            </a:r>
            <a:endParaRPr lang="en-US" sz="3200" b="1" dirty="0">
              <a:solidFill>
                <a:srgbClr val="F866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473980-4F2B-584C-89DF-9135E96749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298" y="5697175"/>
            <a:ext cx="2654791" cy="126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56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9D7E087-C4FD-FA41-8083-221F0AFDAAFE}"/>
              </a:ext>
            </a:extLst>
          </p:cNvPr>
          <p:cNvSpPr/>
          <p:nvPr/>
        </p:nvSpPr>
        <p:spPr>
          <a:xfrm>
            <a:off x="0" y="5705475"/>
            <a:ext cx="12192000" cy="1152525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AF10E5-5A45-452F-A1BA-A0089B074B1E}"/>
              </a:ext>
            </a:extLst>
          </p:cNvPr>
          <p:cNvSpPr/>
          <p:nvPr/>
        </p:nvSpPr>
        <p:spPr>
          <a:xfrm>
            <a:off x="0" y="0"/>
            <a:ext cx="12192000" cy="1552575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AutoNum type="arabicPeriod"/>
            </a:pPr>
            <a:r>
              <a:rPr lang="en-GB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</a:t>
            </a:r>
            <a:r>
              <a:rPr lang="en-GB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about the questions Obama asks (see below). Focus on two or three.</a:t>
            </a:r>
          </a:p>
          <a:p>
            <a:pPr marL="457200" indent="-457200" algn="ctr">
              <a:buAutoNum type="arabicPeriod"/>
            </a:pPr>
            <a:r>
              <a:rPr lang="en-GB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</a:t>
            </a:r>
            <a:r>
              <a:rPr lang="en-GB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your initial thoughts with your partner.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4110EF-3D05-4C40-8D73-4635B245E5C4}"/>
              </a:ext>
            </a:extLst>
          </p:cNvPr>
          <p:cNvSpPr/>
          <p:nvPr/>
        </p:nvSpPr>
        <p:spPr>
          <a:xfrm>
            <a:off x="0" y="5734050"/>
            <a:ext cx="12192000" cy="1152525"/>
          </a:xfrm>
          <a:prstGeom prst="rect">
            <a:avLst/>
          </a:prstGeom>
          <a:solidFill>
            <a:srgbClr val="E9E0DA"/>
          </a:solidFill>
          <a:ln>
            <a:solidFill>
              <a:srgbClr val="E9E0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 </a:t>
            </a:r>
            <a:r>
              <a:rPr lang="en-GB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these questions easy or difficult to answer? Why might that be?</a:t>
            </a:r>
          </a:p>
          <a:p>
            <a:pPr algn="ctr"/>
            <a:r>
              <a:rPr lang="en-GB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Obama say about this and do you agree with her? Why or why not?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42128B-C4E5-4E11-8927-A276149A5C03}"/>
              </a:ext>
            </a:extLst>
          </p:cNvPr>
          <p:cNvSpPr txBox="1"/>
          <p:nvPr/>
        </p:nvSpPr>
        <p:spPr>
          <a:xfrm>
            <a:off x="1352549" y="1843950"/>
            <a:ext cx="1023937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32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I care about?</a:t>
            </a:r>
          </a:p>
          <a:p>
            <a:pPr marL="342900" indent="-342900">
              <a:buAutoNum type="arabicPeriod"/>
            </a:pPr>
            <a:r>
              <a:rPr lang="en-GB" sz="28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How do I want to wake up and invest my time every day?</a:t>
            </a:r>
          </a:p>
          <a:p>
            <a:pPr marL="342900" indent="-342900">
              <a:buAutoNum type="arabicPeriod"/>
            </a:pPr>
            <a:r>
              <a:rPr lang="en-GB" sz="28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What brings me joy?</a:t>
            </a:r>
          </a:p>
          <a:p>
            <a:pPr marL="342900" indent="-342900">
              <a:buAutoNum type="arabicPeriod"/>
            </a:pPr>
            <a:r>
              <a:rPr lang="en-GB" sz="28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What makes me sad?</a:t>
            </a:r>
          </a:p>
          <a:p>
            <a:pPr marL="342900" indent="-342900">
              <a:buAutoNum type="arabicPeriod"/>
            </a:pPr>
            <a:r>
              <a:rPr lang="en-GB" sz="28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Who do I want to be?  </a:t>
            </a:r>
          </a:p>
          <a:p>
            <a:pPr marL="342900" indent="-342900">
              <a:buAutoNum type="arabicPeriod"/>
            </a:pPr>
            <a:r>
              <a:rPr lang="en-GB" sz="28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How do I want to “show up” in the world?</a:t>
            </a:r>
          </a:p>
          <a:p>
            <a:pPr marL="342900" indent="-342900">
              <a:buAutoNum type="arabicPeriod"/>
            </a:pPr>
            <a:r>
              <a:rPr lang="en-GB" sz="2800" dirty="0">
                <a:solidFill>
                  <a:srgbClr val="F866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What kind of work will bring me joy?</a:t>
            </a:r>
          </a:p>
        </p:txBody>
      </p:sp>
    </p:spTree>
    <p:extLst>
      <p:ext uri="{BB962C8B-B14F-4D97-AF65-F5344CB8AC3E}">
        <p14:creationId xmlns:p14="http://schemas.microsoft.com/office/powerpoint/2010/main" val="289894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3990</TotalTime>
  <Words>435</Words>
  <Application>Microsoft Macintosh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LO: To explore and identify how to grow in self-belief.</vt:lpstr>
      <vt:lpstr>Starter</vt:lpstr>
      <vt:lpstr>What is the value of education and self-belief?</vt:lpstr>
      <vt:lpstr>How do we overcome barriers?</vt:lpstr>
      <vt:lpstr>PowerPoint Presentation</vt:lpstr>
      <vt:lpstr>How can we support ourselves and others?</vt:lpstr>
      <vt:lpstr>PowerPoint Presentation</vt:lpstr>
      <vt:lpstr>How can we become ourselves?</vt:lpstr>
      <vt:lpstr>PowerPoint Presentation</vt:lpstr>
      <vt:lpstr>Plenary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Francesca Hand</dc:creator>
  <cp:lastModifiedBy>Anderson, Lucy</cp:lastModifiedBy>
  <cp:revision>68</cp:revision>
  <dcterms:created xsi:type="dcterms:W3CDTF">2019-05-18T15:03:00Z</dcterms:created>
  <dcterms:modified xsi:type="dcterms:W3CDTF">2020-04-17T07:57:46Z</dcterms:modified>
</cp:coreProperties>
</file>